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3" r:id="rId4"/>
    <p:sldId id="258" r:id="rId5"/>
    <p:sldId id="259" r:id="rId6"/>
    <p:sldId id="260" r:id="rId7"/>
    <p:sldId id="261" r:id="rId8"/>
    <p:sldId id="262"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39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0DC6F8E-3643-4DD9-A186-F59760AC908A}" type="datetimeFigureOut">
              <a:rPr lang="el-GR" smtClean="0"/>
              <a:pPr/>
              <a:t>6/3/2019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D9FF03EF-9B87-4D94-A6B2-937BBBF8DD22}" type="slidenum">
              <a:rPr lang="el-GR" smtClean="0"/>
              <a:pPr/>
              <a:t>‹#›</a:t>
            </a:fld>
            <a:endParaRPr lang="el-GR" dirty="0"/>
          </a:p>
        </p:txBody>
      </p:sp>
    </p:spTree>
    <p:extLst>
      <p:ext uri="{BB962C8B-B14F-4D97-AF65-F5344CB8AC3E}">
        <p14:creationId xmlns:p14="http://schemas.microsoft.com/office/powerpoint/2010/main" xmlns="" val="1120926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0DC6F8E-3643-4DD9-A186-F59760AC908A}" type="datetimeFigureOut">
              <a:rPr lang="el-GR" smtClean="0"/>
              <a:pPr/>
              <a:t>6/3/2019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D9FF03EF-9B87-4D94-A6B2-937BBBF8DD22}" type="slidenum">
              <a:rPr lang="el-GR" smtClean="0"/>
              <a:pPr/>
              <a:t>‹#›</a:t>
            </a:fld>
            <a:endParaRPr lang="el-GR" dirty="0"/>
          </a:p>
        </p:txBody>
      </p:sp>
    </p:spTree>
    <p:extLst>
      <p:ext uri="{BB962C8B-B14F-4D97-AF65-F5344CB8AC3E}">
        <p14:creationId xmlns:p14="http://schemas.microsoft.com/office/powerpoint/2010/main" xmlns="" val="130038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0DC6F8E-3643-4DD9-A186-F59760AC908A}" type="datetimeFigureOut">
              <a:rPr lang="el-GR" smtClean="0"/>
              <a:pPr/>
              <a:t>6/3/2019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D9FF03EF-9B87-4D94-A6B2-937BBBF8DD22}" type="slidenum">
              <a:rPr lang="el-GR" smtClean="0"/>
              <a:pPr/>
              <a:t>‹#›</a:t>
            </a:fld>
            <a:endParaRPr lang="el-GR" dirty="0"/>
          </a:p>
        </p:txBody>
      </p:sp>
    </p:spTree>
    <p:extLst>
      <p:ext uri="{BB962C8B-B14F-4D97-AF65-F5344CB8AC3E}">
        <p14:creationId xmlns:p14="http://schemas.microsoft.com/office/powerpoint/2010/main" xmlns="" val="3409546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0DC6F8E-3643-4DD9-A186-F59760AC908A}" type="datetimeFigureOut">
              <a:rPr lang="el-GR" smtClean="0"/>
              <a:pPr/>
              <a:t>6/3/2019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D9FF03EF-9B87-4D94-A6B2-937BBBF8DD22}" type="slidenum">
              <a:rPr lang="el-GR" smtClean="0"/>
              <a:pPr/>
              <a:t>‹#›</a:t>
            </a:fld>
            <a:endParaRPr lang="el-GR" dirty="0"/>
          </a:p>
        </p:txBody>
      </p:sp>
    </p:spTree>
    <p:extLst>
      <p:ext uri="{BB962C8B-B14F-4D97-AF65-F5344CB8AC3E}">
        <p14:creationId xmlns:p14="http://schemas.microsoft.com/office/powerpoint/2010/main" xmlns="" val="3697067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DC6F8E-3643-4DD9-A186-F59760AC908A}" type="datetimeFigureOut">
              <a:rPr lang="el-GR" smtClean="0"/>
              <a:pPr/>
              <a:t>6/3/2019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D9FF03EF-9B87-4D94-A6B2-937BBBF8DD22}" type="slidenum">
              <a:rPr lang="el-GR" smtClean="0"/>
              <a:pPr/>
              <a:t>‹#›</a:t>
            </a:fld>
            <a:endParaRPr lang="el-GR" dirty="0"/>
          </a:p>
        </p:txBody>
      </p:sp>
    </p:spTree>
    <p:extLst>
      <p:ext uri="{BB962C8B-B14F-4D97-AF65-F5344CB8AC3E}">
        <p14:creationId xmlns:p14="http://schemas.microsoft.com/office/powerpoint/2010/main" xmlns="" val="862114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0DC6F8E-3643-4DD9-A186-F59760AC908A}" type="datetimeFigureOut">
              <a:rPr lang="el-GR" smtClean="0"/>
              <a:pPr/>
              <a:t>6/3/2019</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D9FF03EF-9B87-4D94-A6B2-937BBBF8DD22}" type="slidenum">
              <a:rPr lang="el-GR" smtClean="0"/>
              <a:pPr/>
              <a:t>‹#›</a:t>
            </a:fld>
            <a:endParaRPr lang="el-GR" dirty="0"/>
          </a:p>
        </p:txBody>
      </p:sp>
    </p:spTree>
    <p:extLst>
      <p:ext uri="{BB962C8B-B14F-4D97-AF65-F5344CB8AC3E}">
        <p14:creationId xmlns:p14="http://schemas.microsoft.com/office/powerpoint/2010/main" xmlns="" val="3227616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0DC6F8E-3643-4DD9-A186-F59760AC908A}" type="datetimeFigureOut">
              <a:rPr lang="el-GR" smtClean="0"/>
              <a:pPr/>
              <a:t>6/3/2019</a:t>
            </a:fld>
            <a:endParaRPr lang="el-GR" dirty="0"/>
          </a:p>
        </p:txBody>
      </p:sp>
      <p:sp>
        <p:nvSpPr>
          <p:cNvPr id="8" name="Footer Placeholder 7"/>
          <p:cNvSpPr>
            <a:spLocks noGrp="1"/>
          </p:cNvSpPr>
          <p:nvPr>
            <p:ph type="ftr" sz="quarter" idx="11"/>
          </p:nvPr>
        </p:nvSpPr>
        <p:spPr/>
        <p:txBody>
          <a:bodyPr/>
          <a:lstStyle/>
          <a:p>
            <a:endParaRPr lang="el-GR" dirty="0"/>
          </a:p>
        </p:txBody>
      </p:sp>
      <p:sp>
        <p:nvSpPr>
          <p:cNvPr id="9" name="Slide Number Placeholder 8"/>
          <p:cNvSpPr>
            <a:spLocks noGrp="1"/>
          </p:cNvSpPr>
          <p:nvPr>
            <p:ph type="sldNum" sz="quarter" idx="12"/>
          </p:nvPr>
        </p:nvSpPr>
        <p:spPr/>
        <p:txBody>
          <a:bodyPr/>
          <a:lstStyle/>
          <a:p>
            <a:fld id="{D9FF03EF-9B87-4D94-A6B2-937BBBF8DD22}" type="slidenum">
              <a:rPr lang="el-GR" smtClean="0"/>
              <a:pPr/>
              <a:t>‹#›</a:t>
            </a:fld>
            <a:endParaRPr lang="el-GR" dirty="0"/>
          </a:p>
        </p:txBody>
      </p:sp>
    </p:spTree>
    <p:extLst>
      <p:ext uri="{BB962C8B-B14F-4D97-AF65-F5344CB8AC3E}">
        <p14:creationId xmlns:p14="http://schemas.microsoft.com/office/powerpoint/2010/main" xmlns="" val="3711170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0DC6F8E-3643-4DD9-A186-F59760AC908A}" type="datetimeFigureOut">
              <a:rPr lang="el-GR" smtClean="0"/>
              <a:pPr/>
              <a:t>6/3/2019</a:t>
            </a:fld>
            <a:endParaRPr lang="el-GR" dirty="0"/>
          </a:p>
        </p:txBody>
      </p:sp>
      <p:sp>
        <p:nvSpPr>
          <p:cNvPr id="4" name="Footer Placeholder 3"/>
          <p:cNvSpPr>
            <a:spLocks noGrp="1"/>
          </p:cNvSpPr>
          <p:nvPr>
            <p:ph type="ftr" sz="quarter" idx="11"/>
          </p:nvPr>
        </p:nvSpPr>
        <p:spPr/>
        <p:txBody>
          <a:bodyPr/>
          <a:lstStyle/>
          <a:p>
            <a:endParaRPr lang="el-GR" dirty="0"/>
          </a:p>
        </p:txBody>
      </p:sp>
      <p:sp>
        <p:nvSpPr>
          <p:cNvPr id="5" name="Slide Number Placeholder 4"/>
          <p:cNvSpPr>
            <a:spLocks noGrp="1"/>
          </p:cNvSpPr>
          <p:nvPr>
            <p:ph type="sldNum" sz="quarter" idx="12"/>
          </p:nvPr>
        </p:nvSpPr>
        <p:spPr/>
        <p:txBody>
          <a:bodyPr/>
          <a:lstStyle/>
          <a:p>
            <a:fld id="{D9FF03EF-9B87-4D94-A6B2-937BBBF8DD22}" type="slidenum">
              <a:rPr lang="el-GR" smtClean="0"/>
              <a:pPr/>
              <a:t>‹#›</a:t>
            </a:fld>
            <a:endParaRPr lang="el-GR" dirty="0"/>
          </a:p>
        </p:txBody>
      </p:sp>
    </p:spTree>
    <p:extLst>
      <p:ext uri="{BB962C8B-B14F-4D97-AF65-F5344CB8AC3E}">
        <p14:creationId xmlns:p14="http://schemas.microsoft.com/office/powerpoint/2010/main" xmlns="" val="1506456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DC6F8E-3643-4DD9-A186-F59760AC908A}" type="datetimeFigureOut">
              <a:rPr lang="el-GR" smtClean="0"/>
              <a:pPr/>
              <a:t>6/3/2019</a:t>
            </a:fld>
            <a:endParaRPr lang="el-GR" dirty="0"/>
          </a:p>
        </p:txBody>
      </p:sp>
      <p:sp>
        <p:nvSpPr>
          <p:cNvPr id="3" name="Footer Placeholder 2"/>
          <p:cNvSpPr>
            <a:spLocks noGrp="1"/>
          </p:cNvSpPr>
          <p:nvPr>
            <p:ph type="ftr" sz="quarter" idx="11"/>
          </p:nvPr>
        </p:nvSpPr>
        <p:spPr/>
        <p:txBody>
          <a:bodyPr/>
          <a:lstStyle/>
          <a:p>
            <a:endParaRPr lang="el-GR" dirty="0"/>
          </a:p>
        </p:txBody>
      </p:sp>
      <p:sp>
        <p:nvSpPr>
          <p:cNvPr id="4" name="Slide Number Placeholder 3"/>
          <p:cNvSpPr>
            <a:spLocks noGrp="1"/>
          </p:cNvSpPr>
          <p:nvPr>
            <p:ph type="sldNum" sz="quarter" idx="12"/>
          </p:nvPr>
        </p:nvSpPr>
        <p:spPr/>
        <p:txBody>
          <a:bodyPr/>
          <a:lstStyle/>
          <a:p>
            <a:fld id="{D9FF03EF-9B87-4D94-A6B2-937BBBF8DD22}" type="slidenum">
              <a:rPr lang="el-GR" smtClean="0"/>
              <a:pPr/>
              <a:t>‹#›</a:t>
            </a:fld>
            <a:endParaRPr lang="el-GR" dirty="0"/>
          </a:p>
        </p:txBody>
      </p:sp>
    </p:spTree>
    <p:extLst>
      <p:ext uri="{BB962C8B-B14F-4D97-AF65-F5344CB8AC3E}">
        <p14:creationId xmlns:p14="http://schemas.microsoft.com/office/powerpoint/2010/main" xmlns="" val="1125500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DC6F8E-3643-4DD9-A186-F59760AC908A}" type="datetimeFigureOut">
              <a:rPr lang="el-GR" smtClean="0"/>
              <a:pPr/>
              <a:t>6/3/2019</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D9FF03EF-9B87-4D94-A6B2-937BBBF8DD22}" type="slidenum">
              <a:rPr lang="el-GR" smtClean="0"/>
              <a:pPr/>
              <a:t>‹#›</a:t>
            </a:fld>
            <a:endParaRPr lang="el-GR" dirty="0"/>
          </a:p>
        </p:txBody>
      </p:sp>
    </p:spTree>
    <p:extLst>
      <p:ext uri="{BB962C8B-B14F-4D97-AF65-F5344CB8AC3E}">
        <p14:creationId xmlns:p14="http://schemas.microsoft.com/office/powerpoint/2010/main" xmlns="" val="658676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DC6F8E-3643-4DD9-A186-F59760AC908A}" type="datetimeFigureOut">
              <a:rPr lang="el-GR" smtClean="0"/>
              <a:pPr/>
              <a:t>6/3/2019</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D9FF03EF-9B87-4D94-A6B2-937BBBF8DD22}" type="slidenum">
              <a:rPr lang="el-GR" smtClean="0"/>
              <a:pPr/>
              <a:t>‹#›</a:t>
            </a:fld>
            <a:endParaRPr lang="el-GR" dirty="0"/>
          </a:p>
        </p:txBody>
      </p:sp>
    </p:spTree>
    <p:extLst>
      <p:ext uri="{BB962C8B-B14F-4D97-AF65-F5344CB8AC3E}">
        <p14:creationId xmlns:p14="http://schemas.microsoft.com/office/powerpoint/2010/main" xmlns="" val="3480550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DC6F8E-3643-4DD9-A186-F59760AC908A}" type="datetimeFigureOut">
              <a:rPr lang="el-GR" smtClean="0"/>
              <a:pPr/>
              <a:t>6/3/2019</a:t>
            </a:fld>
            <a:endParaRPr lang="el-GR"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FF03EF-9B87-4D94-A6B2-937BBBF8DD22}" type="slidenum">
              <a:rPr lang="el-GR" smtClean="0"/>
              <a:pPr/>
              <a:t>‹#›</a:t>
            </a:fld>
            <a:endParaRPr lang="el-GR" dirty="0"/>
          </a:p>
        </p:txBody>
      </p:sp>
    </p:spTree>
    <p:extLst>
      <p:ext uri="{BB962C8B-B14F-4D97-AF65-F5344CB8AC3E}">
        <p14:creationId xmlns:p14="http://schemas.microsoft.com/office/powerpoint/2010/main" xmlns="" val="147836198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 Εικόνα" descr="1.jpg"/>
          <p:cNvPicPr>
            <a:picLocks noChangeAspect="1"/>
          </p:cNvPicPr>
          <p:nvPr/>
        </p:nvPicPr>
        <p:blipFill>
          <a:blip r:embed="rId2" cstate="print"/>
          <a:stretch>
            <a:fillRect/>
          </a:stretch>
        </p:blipFill>
        <p:spPr>
          <a:xfrm>
            <a:off x="0" y="0"/>
            <a:ext cx="9144000" cy="6858000"/>
          </a:xfrm>
          <a:prstGeom prst="rect">
            <a:avLst/>
          </a:prstGeom>
        </p:spPr>
      </p:pic>
      <p:sp>
        <p:nvSpPr>
          <p:cNvPr id="2" name="1 - Τίτλος"/>
          <p:cNvSpPr>
            <a:spLocks noGrp="1"/>
          </p:cNvSpPr>
          <p:nvPr>
            <p:ph type="ctrTitle"/>
          </p:nvPr>
        </p:nvSpPr>
        <p:spPr>
          <a:xfrm>
            <a:off x="467544" y="260648"/>
            <a:ext cx="7772400" cy="1470025"/>
          </a:xfrm>
        </p:spPr>
        <p:txBody>
          <a:bodyPr>
            <a:normAutofit/>
          </a:bodyPr>
          <a:lstStyle/>
          <a:p>
            <a:r>
              <a:rPr lang="el-GR" sz="3600" dirty="0" smtClean="0">
                <a:solidFill>
                  <a:schemeClr val="bg1"/>
                </a:solidFill>
              </a:rPr>
              <a:t>Οι δρόμοι της Καλαμαριάς… σπίτι για τα αδέσποτα</a:t>
            </a:r>
            <a:endParaRPr lang="el-GR" sz="3600" dirty="0">
              <a:solidFill>
                <a:schemeClr val="bg1"/>
              </a:solidFill>
            </a:endParaRPr>
          </a:p>
        </p:txBody>
      </p:sp>
      <p:sp>
        <p:nvSpPr>
          <p:cNvPr id="3" name="2 - Υπότιτλος"/>
          <p:cNvSpPr>
            <a:spLocks noGrp="1"/>
          </p:cNvSpPr>
          <p:nvPr>
            <p:ph type="subTitle" idx="1"/>
          </p:nvPr>
        </p:nvSpPr>
        <p:spPr>
          <a:xfrm>
            <a:off x="5724128" y="4077072"/>
            <a:ext cx="3419872" cy="1464568"/>
          </a:xfrm>
        </p:spPr>
        <p:txBody>
          <a:bodyPr>
            <a:normAutofit fontScale="92500" lnSpcReduction="10000"/>
          </a:bodyPr>
          <a:lstStyle/>
          <a:p>
            <a:r>
              <a:rPr lang="el-GR" dirty="0" smtClean="0">
                <a:solidFill>
                  <a:schemeClr val="bg1"/>
                </a:solidFill>
              </a:rPr>
              <a:t>Εύα Γκιόκα</a:t>
            </a:r>
          </a:p>
          <a:p>
            <a:r>
              <a:rPr lang="el-GR" dirty="0" smtClean="0">
                <a:solidFill>
                  <a:schemeClr val="bg1"/>
                </a:solidFill>
              </a:rPr>
              <a:t>10</a:t>
            </a:r>
            <a:r>
              <a:rPr lang="el-GR" baseline="30000" dirty="0" smtClean="0">
                <a:solidFill>
                  <a:schemeClr val="bg1"/>
                </a:solidFill>
              </a:rPr>
              <a:t>ο</a:t>
            </a:r>
            <a:r>
              <a:rPr lang="el-GR" dirty="0" smtClean="0">
                <a:solidFill>
                  <a:schemeClr val="bg1"/>
                </a:solidFill>
              </a:rPr>
              <a:t> Δημοτικό Σχολείο Καλαμαριάς</a:t>
            </a:r>
          </a:p>
          <a:p>
            <a:r>
              <a:rPr lang="el-GR" dirty="0" smtClean="0">
                <a:solidFill>
                  <a:schemeClr val="bg1"/>
                </a:solidFill>
              </a:rPr>
              <a:t>12/02/2019</a:t>
            </a:r>
            <a:endParaRPr lang="el-GR"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normAutofit/>
          </a:bodyPr>
          <a:lstStyle/>
          <a:p>
            <a:r>
              <a:rPr lang="el-GR" sz="3600" b="1" dirty="0" smtClean="0"/>
              <a:t>Γενικές πληροφορίες για το πρόβλημα </a:t>
            </a:r>
            <a:endParaRPr lang="el-GR" sz="3600" b="1" dirty="0"/>
          </a:p>
        </p:txBody>
      </p:sp>
      <p:sp>
        <p:nvSpPr>
          <p:cNvPr id="7" name="6 - Θέση περιεχομένου"/>
          <p:cNvSpPr>
            <a:spLocks noGrp="1"/>
          </p:cNvSpPr>
          <p:nvPr>
            <p:ph idx="1"/>
          </p:nvPr>
        </p:nvSpPr>
        <p:spPr/>
        <p:txBody>
          <a:bodyPr>
            <a:normAutofit fontScale="92500" lnSpcReduction="10000"/>
          </a:bodyPr>
          <a:lstStyle/>
          <a:p>
            <a:r>
              <a:rPr lang="el-GR" sz="2400" b="1" dirty="0" smtClean="0"/>
              <a:t>Λόγω της οικονομικής κρίσης στην Ελλάδα υπάρχουν 1,8 εκατομμύρια αδέσποτοι σκύλοι και 2 εκατομμύρια αδέσποτες γάτες, αν και ο πληθυσμός των γατών είναι αδύνατο να καταμετρηθεί, αφο</a:t>
            </a:r>
            <a:r>
              <a:rPr lang="el-GR" sz="2400" b="1" dirty="0"/>
              <a:t>ύ</a:t>
            </a:r>
            <a:r>
              <a:rPr lang="el-GR" sz="2400" b="1" dirty="0" smtClean="0"/>
              <a:t> αναπαράγονται</a:t>
            </a:r>
            <a:r>
              <a:rPr lang="en-US" sz="2400" b="1" dirty="0" smtClean="0"/>
              <a:t> </a:t>
            </a:r>
            <a:r>
              <a:rPr lang="el-GR" sz="2400" b="1" dirty="0" smtClean="0"/>
              <a:t>συνεχώς</a:t>
            </a:r>
            <a:r>
              <a:rPr lang="el-GR" sz="2400" b="1" dirty="0" smtClean="0">
                <a:solidFill>
                  <a:srgbClr val="FF0000"/>
                </a:solidFill>
              </a:rPr>
              <a:t>.</a:t>
            </a:r>
          </a:p>
          <a:p>
            <a:r>
              <a:rPr lang="el-GR" sz="2400" dirty="0" smtClean="0"/>
              <a:t>Οι αδέσποτοι σκύλοι προέρχονται σε ποσοστό 70% από ήδη αδέσποτα σκυλιά και 30% από ιδιοκτήτες που τα αφήνουν στον δρόμο. Στις γάτες αντίστοιχα τα ποσοστά είναι72% και 28%. </a:t>
            </a:r>
          </a:p>
          <a:p>
            <a:r>
              <a:rPr lang="el-GR" sz="2400" dirty="0" smtClean="0"/>
              <a:t>Δυστυχώς αυτά τα ζώα κακοποιούνται πολύ συχνά και τραυματίζονται βαριά ή πεθαίνουν.</a:t>
            </a:r>
          </a:p>
          <a:p>
            <a:r>
              <a:rPr lang="el-GR" sz="2400" dirty="0" smtClean="0"/>
              <a:t>Πολλά ζώα όμως δεν πεθαίνουν μόνο από κακοποίηση αλλά και από την πείνα, την δίψα, τη ζέστη και από το κρύο.</a:t>
            </a:r>
          </a:p>
          <a:p>
            <a:r>
              <a:rPr lang="el-GR" sz="2400" dirty="0" smtClean="0"/>
              <a:t>Οι άνθρωποι που έχουν σήμερα σκύλο για κατοικίδιο δεν ξεπερνούν τους 750.000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42910" y="428604"/>
            <a:ext cx="7886700" cy="1325563"/>
          </a:xfrm>
        </p:spPr>
        <p:txBody>
          <a:bodyPr>
            <a:normAutofit/>
          </a:bodyPr>
          <a:lstStyle/>
          <a:p>
            <a:r>
              <a:rPr lang="el-GR" sz="3600" b="1" dirty="0" smtClean="0"/>
              <a:t>Αιτίες του προβλήματος</a:t>
            </a:r>
            <a:endParaRPr lang="el-GR" sz="3600" b="1" dirty="0"/>
          </a:p>
        </p:txBody>
      </p:sp>
      <p:sp>
        <p:nvSpPr>
          <p:cNvPr id="3" name="2 - Θέση περιεχομένου"/>
          <p:cNvSpPr>
            <a:spLocks noGrp="1"/>
          </p:cNvSpPr>
          <p:nvPr>
            <p:ph idx="1"/>
          </p:nvPr>
        </p:nvSpPr>
        <p:spPr/>
        <p:txBody>
          <a:bodyPr>
            <a:normAutofit/>
          </a:bodyPr>
          <a:lstStyle/>
          <a:p>
            <a:r>
              <a:rPr lang="el-GR" sz="2400" dirty="0" smtClean="0"/>
              <a:t>Πολλοί ιδιοκτήτες κατοικίδιων πιστεύουν πως αν στειρώσουν το κατοικίδιό τους θα αλλάξει η συμπεριφορά του και έτσι τα αφήνουν να αναπαραχθούν ελεύθερα με αποτέλεσμα τα κουτάβια ή τα γατάκια να τα πετάνε στους κάδους σκουπιδιών.</a:t>
            </a:r>
          </a:p>
          <a:p>
            <a:r>
              <a:rPr lang="el-GR" sz="2400" dirty="0" smtClean="0"/>
              <a:t>Επίσης μερικοί ιδιοκτήτες όταν το κατοικίδιό τους γεράσει, το παρατάνε στον δρόμο και επειδή το ζώο είναι μεγάλο σε ηλικία δεν αντέχει τις συνθήκες και πεθαίνει.</a:t>
            </a:r>
            <a:endParaRPr lang="el-GR"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noAutofit/>
          </a:bodyPr>
          <a:lstStyle/>
          <a:p>
            <a:r>
              <a:rPr lang="el-GR" sz="3600" dirty="0" smtClean="0"/>
              <a:t>Τα προβλήματα που αντιμετωπίζουν τα ζώα</a:t>
            </a:r>
            <a:endParaRPr lang="el-GR" sz="3600" dirty="0"/>
          </a:p>
        </p:txBody>
      </p:sp>
      <p:sp>
        <p:nvSpPr>
          <p:cNvPr id="5" name="4 - Θέση περιεχομένου"/>
          <p:cNvSpPr>
            <a:spLocks noGrp="1"/>
          </p:cNvSpPr>
          <p:nvPr>
            <p:ph sz="half" idx="1"/>
          </p:nvPr>
        </p:nvSpPr>
        <p:spPr/>
        <p:txBody>
          <a:bodyPr>
            <a:normAutofit fontScale="70000" lnSpcReduction="20000"/>
          </a:bodyPr>
          <a:lstStyle/>
          <a:p>
            <a:r>
              <a:rPr lang="el-GR" sz="2400" dirty="0" smtClean="0"/>
              <a:t>Πολλά ζώα πεθαίνουν από την δίψα, την πείνα, το κρύο και από την ζέστη. </a:t>
            </a:r>
          </a:p>
          <a:p>
            <a:r>
              <a:rPr lang="el-GR" sz="2400" dirty="0" smtClean="0"/>
              <a:t>Επίσης πολλά ζώα πεθαίνουν από την κακοποίηση. Σύμφωνα με στατιστικές κακοποιούνται ενεργητικά ή παθητικά περίπου 870.000 αδέσποτα ζώα.</a:t>
            </a:r>
          </a:p>
          <a:p>
            <a:r>
              <a:rPr lang="el-GR" sz="2400" dirty="0" smtClean="0"/>
              <a:t>Πολλοί ιδιοκτήτες αφήνουν τα νεογέννητα ζώα στους κάδους και πολύ λίγα επιβιώνουν. </a:t>
            </a:r>
          </a:p>
          <a:p>
            <a:r>
              <a:rPr lang="el-GR" sz="2400" dirty="0" smtClean="0"/>
              <a:t>Τα περισσότερα ζώα όμως πεθαίνουν επειδή μερικοί απρόσεκτοι οδηγοί πατάνε ή χτυπάνε τα ζώα με το αυτοκίνητό τους είτε από απροσεξία είτε από υπερβολική ταχύτητα.  </a:t>
            </a:r>
          </a:p>
          <a:p>
            <a:r>
              <a:rPr lang="el-GR" sz="2400" dirty="0" smtClean="0"/>
              <a:t>Τα ζώα και κυριότερα οι γάτες, επειδή δεν έχουν φαγητό αναγκάζονται να τρώνε από τα σκουπίδια και μπορεί να κολλήσουν μικρόβια, να αρρωστήσουν και τελικά να πεθάνουν.</a:t>
            </a:r>
          </a:p>
          <a:p>
            <a:pPr>
              <a:buNone/>
            </a:pPr>
            <a:endParaRPr lang="el-GR" dirty="0"/>
          </a:p>
        </p:txBody>
      </p:sp>
      <p:pic>
        <p:nvPicPr>
          <p:cNvPr id="7" name="6 - Θέση περιεχομένου" descr="3.jpg"/>
          <p:cNvPicPr>
            <a:picLocks noGrp="1" noChangeAspect="1"/>
          </p:cNvPicPr>
          <p:nvPr>
            <p:ph sz="half" idx="2"/>
          </p:nvPr>
        </p:nvPicPr>
        <p:blipFill>
          <a:blip r:embed="rId2" cstate="print"/>
          <a:stretch>
            <a:fillRect/>
          </a:stretch>
        </p:blipFill>
        <p:spPr>
          <a:xfrm>
            <a:off x="4716016" y="1700808"/>
            <a:ext cx="3810000" cy="2088232"/>
          </a:xfrm>
        </p:spPr>
      </p:pic>
      <p:pic>
        <p:nvPicPr>
          <p:cNvPr id="6" name="5 - Εικόνα" descr="4.jpg"/>
          <p:cNvPicPr>
            <a:picLocks noChangeAspect="1"/>
          </p:cNvPicPr>
          <p:nvPr/>
        </p:nvPicPr>
        <p:blipFill>
          <a:blip r:embed="rId3" cstate="print"/>
          <a:stretch>
            <a:fillRect/>
          </a:stretch>
        </p:blipFill>
        <p:spPr>
          <a:xfrm>
            <a:off x="4716016" y="4077072"/>
            <a:ext cx="4032448" cy="2016224"/>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14348" y="214290"/>
            <a:ext cx="7886700" cy="1325563"/>
          </a:xfrm>
        </p:spPr>
        <p:txBody>
          <a:bodyPr>
            <a:noAutofit/>
          </a:bodyPr>
          <a:lstStyle/>
          <a:p>
            <a:r>
              <a:rPr lang="el-GR" sz="3600" b="1" dirty="0" smtClean="0"/>
              <a:t>Τα  προβλήματα που αντιμετωπίζουν οι άνθρωποι</a:t>
            </a:r>
            <a:endParaRPr lang="el-GR" sz="3600" b="1" dirty="0"/>
          </a:p>
        </p:txBody>
      </p:sp>
      <p:sp>
        <p:nvSpPr>
          <p:cNvPr id="3" name="2 - Θέση περιεχομένου"/>
          <p:cNvSpPr>
            <a:spLocks noGrp="1"/>
          </p:cNvSpPr>
          <p:nvPr>
            <p:ph sz="half" idx="1"/>
          </p:nvPr>
        </p:nvSpPr>
        <p:spPr>
          <a:xfrm>
            <a:off x="395536" y="1412776"/>
            <a:ext cx="5374146" cy="5445224"/>
          </a:xfrm>
        </p:spPr>
        <p:txBody>
          <a:bodyPr>
            <a:noAutofit/>
          </a:bodyPr>
          <a:lstStyle/>
          <a:p>
            <a:pPr algn="ctr"/>
            <a:r>
              <a:rPr lang="el-GR" sz="1800" b="1" dirty="0" smtClean="0"/>
              <a:t>Τα ζώα πολλές φορές μπορούν να γίνουν επιθετικά προς τους ανθρώπους και μπορούν να σκοτώσουν μικρά παιδιά ή να τραυματίσουν σοβαρά κάποιον μεγαλύτερο.</a:t>
            </a:r>
          </a:p>
          <a:p>
            <a:r>
              <a:rPr lang="el-GR" sz="1800" b="1" dirty="0" smtClean="0"/>
              <a:t>Το  δάγκωμα ενός σκύλου μπορεί να μεταδώσει πολλές ασθένειες και μπορεί να στείλει το θύμα στο νοσοκομείο.</a:t>
            </a:r>
          </a:p>
          <a:p>
            <a:r>
              <a:rPr lang="el-GR" sz="1800" b="1" dirty="0" smtClean="0"/>
              <a:t>Οι γάτες και οι σκύλοι αφήνουν τις ακαθαρσίες τους παντού με αποτέλεσμα κάποιος να τις πατήσει  και επίσης προκαλούν δυσάρεστη οσμή.</a:t>
            </a:r>
          </a:p>
          <a:p>
            <a:r>
              <a:rPr lang="el-GR" sz="1800" b="1" dirty="0" smtClean="0"/>
              <a:t>Οι γάτες διότι δεν έχουν φαγητό αναγκάζονται να τρώνε από τους κάδους με αποτέλεσμα να γεμίζουν παντού σκουπίδια και αρκετές φορές πετάγονται από τον κάδο και τρομάζουν τους ανθρώπους που περνάνε από εκεί ή που θέλουν να πετάξουν τα σκουπίδια τους μέσα στον κάδο </a:t>
            </a:r>
            <a:endParaRPr lang="el-GR" sz="1800" b="1" dirty="0"/>
          </a:p>
        </p:txBody>
      </p:sp>
      <p:pic>
        <p:nvPicPr>
          <p:cNvPr id="5" name="4 - Θέση περιεχομένου" descr="6.jpg"/>
          <p:cNvPicPr>
            <a:picLocks noGrp="1" noChangeAspect="1"/>
          </p:cNvPicPr>
          <p:nvPr>
            <p:ph sz="half" idx="2"/>
          </p:nvPr>
        </p:nvPicPr>
        <p:blipFill>
          <a:blip r:embed="rId2" cstate="print"/>
          <a:stretch>
            <a:fillRect/>
          </a:stretch>
        </p:blipFill>
        <p:spPr>
          <a:xfrm>
            <a:off x="5769682" y="2276872"/>
            <a:ext cx="3374317" cy="2808312"/>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b="1" dirty="0" smtClean="0"/>
              <a:t>Κακοποίηση των ζώων</a:t>
            </a:r>
            <a:endParaRPr lang="el-GR" sz="3600" b="1" dirty="0"/>
          </a:p>
        </p:txBody>
      </p:sp>
      <p:sp>
        <p:nvSpPr>
          <p:cNvPr id="3" name="2 - Θέση περιεχομένου"/>
          <p:cNvSpPr>
            <a:spLocks noGrp="1"/>
          </p:cNvSpPr>
          <p:nvPr>
            <p:ph sz="half" idx="1"/>
          </p:nvPr>
        </p:nvSpPr>
        <p:spPr/>
        <p:txBody>
          <a:bodyPr>
            <a:normAutofit fontScale="92500" lnSpcReduction="20000"/>
          </a:bodyPr>
          <a:lstStyle/>
          <a:p>
            <a:r>
              <a:rPr lang="el-GR" sz="2200" dirty="0" smtClean="0"/>
              <a:t>Πολλοί άνθρωποι χτυπάνε τα ζώα με πέτρες</a:t>
            </a:r>
            <a:r>
              <a:rPr lang="el-GR" sz="2200" dirty="0"/>
              <a:t> </a:t>
            </a:r>
            <a:r>
              <a:rPr lang="el-GR" sz="2200" dirty="0" smtClean="0"/>
              <a:t>και ξύλα ή άλλα αντικείμενα μέχρι θανάτου ή μέχρι να τραυματιστούν βαριά και έπειτα τα αφήνουν εκεί.</a:t>
            </a:r>
          </a:p>
          <a:p>
            <a:r>
              <a:rPr lang="el-GR" sz="2200" dirty="0" smtClean="0"/>
              <a:t>Επίσης  τα δηλητηριάζουν ή  τα δένουν σε ένα σημείο όπου δεν μπορούν να κουνηθούν αφού το σχοινί που χρησιμοποιούν είναι περίπου στο 1μ. </a:t>
            </a:r>
          </a:p>
          <a:p>
            <a:r>
              <a:rPr lang="el-GR" sz="2200" dirty="0" smtClean="0"/>
              <a:t>Το παστούρωμα το συναντάμε</a:t>
            </a:r>
            <a:r>
              <a:rPr lang="en-US" sz="2200" dirty="0" smtClean="0"/>
              <a:t> </a:t>
            </a:r>
            <a:r>
              <a:rPr lang="el-GR" sz="2200" dirty="0" smtClean="0"/>
              <a:t>κυρίως στα ελληνικά νησιά και συνήθως δένουν  μεταξύ τους τα πόδια των ζώων ή το κεφάλι με τα πόδια . Το παστούρωμα προκαλεί μεγάλες πληγές στα ζώα, ειδικά στην περιοχή των ποδιών.</a:t>
            </a:r>
            <a:endParaRPr lang="el-GR" sz="2200" dirty="0"/>
          </a:p>
        </p:txBody>
      </p:sp>
      <p:pic>
        <p:nvPicPr>
          <p:cNvPr id="5" name="4 - Θέση περιεχομένου" descr="5.jpg"/>
          <p:cNvPicPr>
            <a:picLocks noGrp="1" noChangeAspect="1"/>
          </p:cNvPicPr>
          <p:nvPr>
            <p:ph sz="half" idx="2"/>
          </p:nvPr>
        </p:nvPicPr>
        <p:blipFill>
          <a:blip r:embed="rId2" cstate="print"/>
          <a:stretch>
            <a:fillRect/>
          </a:stretch>
        </p:blipFill>
        <p:spPr>
          <a:xfrm>
            <a:off x="4860032" y="1700808"/>
            <a:ext cx="3030488" cy="2431504"/>
          </a:xfrm>
        </p:spPr>
      </p:pic>
      <p:pic>
        <p:nvPicPr>
          <p:cNvPr id="6" name="5 - Εικόνα" descr="8.jpg"/>
          <p:cNvPicPr>
            <a:picLocks noChangeAspect="1"/>
          </p:cNvPicPr>
          <p:nvPr/>
        </p:nvPicPr>
        <p:blipFill>
          <a:blip r:embed="rId3" cstate="print"/>
          <a:stretch>
            <a:fillRect/>
          </a:stretch>
        </p:blipFill>
        <p:spPr>
          <a:xfrm>
            <a:off x="4788024" y="4149080"/>
            <a:ext cx="3880270" cy="2099227"/>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214282" y="214290"/>
            <a:ext cx="2949178" cy="1600200"/>
          </a:xfrm>
        </p:spPr>
        <p:txBody>
          <a:bodyPr>
            <a:normAutofit/>
          </a:bodyPr>
          <a:lstStyle/>
          <a:p>
            <a:r>
              <a:rPr lang="el-GR" sz="3600" b="1" dirty="0" smtClean="0"/>
              <a:t>Λύσεις </a:t>
            </a:r>
            <a:endParaRPr lang="el-GR" sz="3600" b="1" dirty="0"/>
          </a:p>
        </p:txBody>
      </p:sp>
      <p:sp>
        <p:nvSpPr>
          <p:cNvPr id="6" name="5 - Θέση περιεχομένου"/>
          <p:cNvSpPr>
            <a:spLocks noGrp="1"/>
          </p:cNvSpPr>
          <p:nvPr>
            <p:ph idx="1"/>
          </p:nvPr>
        </p:nvSpPr>
        <p:spPr>
          <a:xfrm>
            <a:off x="3579019" y="260648"/>
            <a:ext cx="5385469" cy="6597352"/>
          </a:xfrm>
        </p:spPr>
        <p:txBody>
          <a:bodyPr>
            <a:noAutofit/>
          </a:bodyPr>
          <a:lstStyle/>
          <a:p>
            <a:r>
              <a:rPr lang="el-GR" sz="1800" b="1" dirty="0" smtClean="0"/>
              <a:t>Όταν οι πολίτες της Καλαμαριάς υιοθετούν ένα αδέσποτο να απαλλάσσονται από τα  δημοτικά τέλη. </a:t>
            </a:r>
          </a:p>
          <a:p>
            <a:r>
              <a:rPr lang="el-GR" sz="1800" b="1" dirty="0" smtClean="0"/>
              <a:t>Επίσης μπορεί ο Δήμος να τοποθετήσει, σε σημεία της πόλης όπου υπάρχουν πολλά αδέσποτα, νερό και τροφή για αυτά</a:t>
            </a:r>
          </a:p>
          <a:p>
            <a:r>
              <a:rPr lang="el-GR" sz="1800" b="1" dirty="0" smtClean="0"/>
              <a:t>Πρέπει απαραίτητα ο κάθε ιδιοκτήτης κατοικίδιου να στειρώνει το κατοικίδιό του.</a:t>
            </a:r>
          </a:p>
          <a:p>
            <a:r>
              <a:rPr lang="el-GR" sz="1800" b="1" dirty="0" smtClean="0"/>
              <a:t>Όποιος δημότης θελήσει να πάρει ένα κατοικίδιο να υιοθετήσει ένα αδέσποτο και να μην αγοράσει ένα ζώο. </a:t>
            </a:r>
          </a:p>
          <a:p>
            <a:r>
              <a:rPr lang="el-GR" sz="1800" b="1" dirty="0" smtClean="0"/>
              <a:t>Μπορούμε όλοι μας, τις κρύες μέρες ή τις μέρες με βροχή, να φτιάξουμε ένα υπόστεγο από παλιά κουτιά ώστε να μην βρέχονται και να μην κρυώνουν τα αδέσποτα  τις κρύες ημέρες. </a:t>
            </a:r>
          </a:p>
          <a:p>
            <a:r>
              <a:rPr lang="el-GR" sz="1800" b="1" dirty="0" smtClean="0"/>
              <a:t>Επίσης να φτιάξει ο Δήμος  κυνοκομεία και όλοι οι δημότες να ενημερωθούν για την  ύπαρξή τους. </a:t>
            </a:r>
          </a:p>
          <a:p>
            <a:r>
              <a:rPr lang="el-GR" sz="1800" b="1" dirty="0" smtClean="0"/>
              <a:t>Να υπάρχει ιστοσελίδα που να περιέχει όλες  τις πληροφορίες που πιθανώς να ενδιαφέρουν τον πολίτη. (Πχ  που βρίσκεται το κυνοκομείο,  αναφορά των σημείων που συγκεντρώνονται αδέσποτα, αν κάποιος κακοποιεί ένα ζώο κ.λ.π)</a:t>
            </a:r>
            <a:endParaRPr lang="el-GR" sz="1800" b="1" dirty="0"/>
          </a:p>
        </p:txBody>
      </p:sp>
      <p:pic>
        <p:nvPicPr>
          <p:cNvPr id="7" name="6 - Θέση περιεχομένου" descr="7.jpg"/>
          <p:cNvPicPr>
            <a:picLocks noGrp="1" noChangeAspect="1"/>
          </p:cNvPicPr>
          <p:nvPr>
            <p:ph sz="half" idx="4294967295"/>
          </p:nvPr>
        </p:nvPicPr>
        <p:blipFill>
          <a:blip r:embed="rId2" cstate="print"/>
          <a:stretch>
            <a:fillRect/>
          </a:stretch>
        </p:blipFill>
        <p:spPr>
          <a:xfrm>
            <a:off x="129382" y="2001837"/>
            <a:ext cx="3449637" cy="3311525"/>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 Εικόνα" descr="2.jpg"/>
          <p:cNvPicPr>
            <a:picLocks noChangeAspect="1"/>
          </p:cNvPicPr>
          <p:nvPr/>
        </p:nvPicPr>
        <p:blipFill>
          <a:blip r:embed="rId2" cstate="print"/>
          <a:stretch>
            <a:fillRect/>
          </a:stretch>
        </p:blipFill>
        <p:spPr>
          <a:xfrm>
            <a:off x="0" y="0"/>
            <a:ext cx="9144000" cy="6858000"/>
          </a:xfrm>
          <a:prstGeom prst="rect">
            <a:avLst/>
          </a:prstGeom>
        </p:spPr>
      </p:pic>
      <p:sp>
        <p:nvSpPr>
          <p:cNvPr id="4" name="3 - Τίτλος"/>
          <p:cNvSpPr>
            <a:spLocks noGrp="1"/>
          </p:cNvSpPr>
          <p:nvPr>
            <p:ph type="ctrTitle"/>
          </p:nvPr>
        </p:nvSpPr>
        <p:spPr>
          <a:xfrm>
            <a:off x="755576" y="404664"/>
            <a:ext cx="7772400" cy="1470025"/>
          </a:xfrm>
        </p:spPr>
        <p:txBody>
          <a:bodyPr>
            <a:normAutofit/>
          </a:bodyPr>
          <a:lstStyle/>
          <a:p>
            <a:r>
              <a:rPr lang="el-GR" sz="3200" dirty="0" smtClean="0"/>
              <a:t>ΤΑ ΑΔΕΣΠΟΤΑ ΖΩΑ ΥΠΟΦΕΡΟΥΝ !</a:t>
            </a:r>
            <a:endParaRPr lang="el-GR" sz="3200" dirty="0"/>
          </a:p>
        </p:txBody>
      </p:sp>
      <p:sp>
        <p:nvSpPr>
          <p:cNvPr id="5" name="4 - Υπότιτλος"/>
          <p:cNvSpPr>
            <a:spLocks noGrp="1"/>
          </p:cNvSpPr>
          <p:nvPr>
            <p:ph type="subTitle" idx="1"/>
          </p:nvPr>
        </p:nvSpPr>
        <p:spPr>
          <a:xfrm>
            <a:off x="1403648" y="4509120"/>
            <a:ext cx="6400800" cy="1752600"/>
          </a:xfrm>
        </p:spPr>
        <p:txBody>
          <a:bodyPr/>
          <a:lstStyle/>
          <a:p>
            <a:r>
              <a:rPr lang="el-GR" dirty="0" smtClean="0">
                <a:solidFill>
                  <a:schemeClr val="tx1"/>
                </a:solidFill>
              </a:rPr>
              <a:t>ΒΟΗΘΗΣΕ ΚΙ ΕΣΥ ΕΝΑ ΑΔΕΣΠΟΤΟ ΝΑ </a:t>
            </a:r>
          </a:p>
          <a:p>
            <a:r>
              <a:rPr lang="el-GR" dirty="0" smtClean="0">
                <a:solidFill>
                  <a:schemeClr val="tx1"/>
                </a:solidFill>
              </a:rPr>
              <a:t>ΒΡΕΙ ΕΝΑ ΣΠΙΤΙ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Facet</Template>
  <TotalTime>470</TotalTime>
  <Words>688</Words>
  <Application>Microsoft Office PowerPoint</Application>
  <PresentationFormat>Προβολή στην οθόνη (4:3)</PresentationFormat>
  <Paragraphs>39</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Office Theme</vt:lpstr>
      <vt:lpstr>Οι δρόμοι της Καλαμαριάς… σπίτι για τα αδέσποτα</vt:lpstr>
      <vt:lpstr>Γενικές πληροφορίες για το πρόβλημα </vt:lpstr>
      <vt:lpstr>Αιτίες του προβλήματος</vt:lpstr>
      <vt:lpstr>Τα προβλήματα που αντιμετωπίζουν τα ζώα</vt:lpstr>
      <vt:lpstr>Τα  προβλήματα που αντιμετωπίζουν οι άνθρωποι</vt:lpstr>
      <vt:lpstr>Κακοποίηση των ζώων</vt:lpstr>
      <vt:lpstr>Λύσεις </vt:lpstr>
      <vt:lpstr>ΤΑ ΑΔΕΣΠΟΤΑ ΖΩΑ ΥΠΟΦΕΡΟΥΝ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 δρόμοι της Θεσσαλονίκης … σπίτι για τα αδέσποτα</dc:title>
  <dc:creator>User</dc:creator>
  <cp:lastModifiedBy>10Dimotiko Kalamarias</cp:lastModifiedBy>
  <cp:revision>54</cp:revision>
  <dcterms:created xsi:type="dcterms:W3CDTF">2019-02-12T16:25:09Z</dcterms:created>
  <dcterms:modified xsi:type="dcterms:W3CDTF">2019-03-06T07:51:38Z</dcterms:modified>
</cp:coreProperties>
</file>