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60" r:id="rId2"/>
    <p:sldId id="261" r:id="rId3"/>
    <p:sldId id="262" r:id="rId4"/>
    <p:sldId id="263" r:id="rId5"/>
    <p:sldId id="264" r:id="rId6"/>
    <p:sldId id="265" r:id="rId7"/>
    <p:sldId id="266" r:id="rId8"/>
    <p:sldId id="267" r:id="rId9"/>
    <p:sldId id="268" r:id="rId10"/>
    <p:sldId id="269"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40" autoAdjust="0"/>
    <p:restoredTop sz="94660"/>
  </p:normalViewPr>
  <p:slideViewPr>
    <p:cSldViewPr>
      <p:cViewPr varScale="1">
        <p:scale>
          <a:sx n="70" d="100"/>
          <a:sy n="70" d="100"/>
        </p:scale>
        <p:origin x="9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83B88E58-AB02-44A9-94AA-67BC1958FBBE}" type="datetimeFigureOut">
              <a:rPr lang="el-GR" smtClean="0"/>
              <a:pPr/>
              <a:t>5/3/2019</a:t>
            </a:fld>
            <a:endParaRPr lang="el-GR"/>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endParaRPr lang="el-GR"/>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2FB1A3E6-1B83-4F45-97D8-C673B775C2A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83B88E58-AB02-44A9-94AA-67BC1958FBBE}" type="datetimeFigureOut">
              <a:rPr lang="el-GR" smtClean="0"/>
              <a:pPr/>
              <a:t>5/3/2019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B1A3E6-1B83-4F45-97D8-C673B775C2A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83B88E58-AB02-44A9-94AA-67BC1958FBBE}" type="datetimeFigureOut">
              <a:rPr lang="el-GR" smtClean="0"/>
              <a:pPr/>
              <a:t>5/3/2019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B1A3E6-1B83-4F45-97D8-C673B775C2A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4"/>
          </p:nvPr>
        </p:nvSpPr>
        <p:spPr/>
        <p:txBody>
          <a:bodyPr rtlCol="0"/>
          <a:lstStyle/>
          <a:p>
            <a:fld id="{83B88E58-AB02-44A9-94AA-67BC1958FBBE}" type="datetimeFigureOut">
              <a:rPr lang="el-GR" smtClean="0"/>
              <a:pPr/>
              <a:t>5/3/2019</a:t>
            </a:fld>
            <a:endParaRPr lang="el-GR"/>
          </a:p>
        </p:txBody>
      </p:sp>
      <p:sp>
        <p:nvSpPr>
          <p:cNvPr id="9" name="Θέση αριθμού διαφάνειας 8"/>
          <p:cNvSpPr>
            <a:spLocks noGrp="1"/>
          </p:cNvSpPr>
          <p:nvPr>
            <p:ph type="sldNum" sz="quarter" idx="15"/>
          </p:nvPr>
        </p:nvSpPr>
        <p:spPr/>
        <p:txBody>
          <a:bodyPr rtlCol="0"/>
          <a:lstStyle/>
          <a:p>
            <a:fld id="{2FB1A3E6-1B83-4F45-97D8-C673B775C2AE}" type="slidenum">
              <a:rPr lang="el-GR" smtClean="0"/>
              <a:pPr/>
              <a:t>‹#›</a:t>
            </a:fld>
            <a:endParaRPr lang="el-GR"/>
          </a:p>
        </p:txBody>
      </p:sp>
      <p:sp>
        <p:nvSpPr>
          <p:cNvPr id="10" name="Θέση υποσέλιδου 9"/>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83B88E58-AB02-44A9-94AA-67BC1958FBBE}" type="datetimeFigureOut">
              <a:rPr lang="el-GR" smtClean="0"/>
              <a:pPr/>
              <a:t>5/3/2019</a:t>
            </a:fld>
            <a:endParaRPr lang="el-GR"/>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endParaRPr lang="el-GR"/>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2FB1A3E6-1B83-4F45-97D8-C673B775C2A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83B88E58-AB02-44A9-94AA-67BC1958FBBE}" type="datetimeFigureOut">
              <a:rPr lang="el-GR" smtClean="0"/>
              <a:pPr/>
              <a:t>5/3/2019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B1A3E6-1B83-4F45-97D8-C673B775C2AE}" type="slidenum">
              <a:rPr lang="el-GR" smtClean="0"/>
              <a:pPr/>
              <a:t>‹#›</a:t>
            </a:fld>
            <a:endParaRPr lang="el-GR"/>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83B88E58-AB02-44A9-94AA-67BC1958FBBE}" type="datetimeFigureOut">
              <a:rPr lang="el-GR" smtClean="0"/>
              <a:pPr/>
              <a:t>5/3/2019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B1A3E6-1B83-4F45-97D8-C673B775C2AE}" type="slidenum">
              <a:rPr lang="el-GR" smtClean="0"/>
              <a:pPr/>
              <a:t>‹#›</a:t>
            </a:fld>
            <a:endParaRPr lang="el-GR"/>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6" name="Θέση ημερομηνίας 5"/>
          <p:cNvSpPr>
            <a:spLocks noGrp="1"/>
          </p:cNvSpPr>
          <p:nvPr>
            <p:ph type="dt" sz="half" idx="10"/>
          </p:nvPr>
        </p:nvSpPr>
        <p:spPr/>
        <p:txBody>
          <a:bodyPr rtlCol="0"/>
          <a:lstStyle/>
          <a:p>
            <a:fld id="{83B88E58-AB02-44A9-94AA-67BC1958FBBE}" type="datetimeFigureOut">
              <a:rPr lang="el-GR" smtClean="0"/>
              <a:pPr/>
              <a:t>5/3/2019</a:t>
            </a:fld>
            <a:endParaRPr lang="el-GR"/>
          </a:p>
        </p:txBody>
      </p:sp>
      <p:sp>
        <p:nvSpPr>
          <p:cNvPr id="7" name="Θέση αριθμού διαφάνειας 6"/>
          <p:cNvSpPr>
            <a:spLocks noGrp="1"/>
          </p:cNvSpPr>
          <p:nvPr>
            <p:ph type="sldNum" sz="quarter" idx="11"/>
          </p:nvPr>
        </p:nvSpPr>
        <p:spPr/>
        <p:txBody>
          <a:bodyPr rtlCol="0"/>
          <a:lstStyle/>
          <a:p>
            <a:fld id="{2FB1A3E6-1B83-4F45-97D8-C673B775C2AE}" type="slidenum">
              <a:rPr lang="el-GR" smtClean="0"/>
              <a:pPr/>
              <a:t>‹#›</a:t>
            </a:fld>
            <a:endParaRPr lang="el-GR"/>
          </a:p>
        </p:txBody>
      </p:sp>
      <p:sp>
        <p:nvSpPr>
          <p:cNvPr id="8" name="Θέση υποσέλιδου 7"/>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3B88E58-AB02-44A9-94AA-67BC1958FBBE}" type="datetimeFigureOut">
              <a:rPr lang="el-GR" smtClean="0"/>
              <a:pPr/>
              <a:t>5/3/2019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B1A3E6-1B83-4F45-97D8-C673B775C2A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4"/>
          </p:nvPr>
        </p:nvSpPr>
        <p:spPr/>
        <p:txBody>
          <a:bodyPr rtlCol="0"/>
          <a:lstStyle/>
          <a:p>
            <a:fld id="{83B88E58-AB02-44A9-94AA-67BC1958FBBE}" type="datetimeFigureOut">
              <a:rPr lang="el-GR" smtClean="0"/>
              <a:pPr/>
              <a:t>5/3/2019</a:t>
            </a:fld>
            <a:endParaRPr lang="el-GR"/>
          </a:p>
        </p:txBody>
      </p:sp>
      <p:sp>
        <p:nvSpPr>
          <p:cNvPr id="22" name="Θέση αριθμού διαφάνειας 21"/>
          <p:cNvSpPr>
            <a:spLocks noGrp="1"/>
          </p:cNvSpPr>
          <p:nvPr>
            <p:ph type="sldNum" sz="quarter" idx="15"/>
          </p:nvPr>
        </p:nvSpPr>
        <p:spPr/>
        <p:txBody>
          <a:bodyPr rtlCol="0"/>
          <a:lstStyle/>
          <a:p>
            <a:fld id="{2FB1A3E6-1B83-4F45-97D8-C673B775C2AE}" type="slidenum">
              <a:rPr lang="el-GR" smtClean="0"/>
              <a:pPr/>
              <a:t>‹#›</a:t>
            </a:fld>
            <a:endParaRPr lang="el-GR"/>
          </a:p>
        </p:txBody>
      </p:sp>
      <p:sp>
        <p:nvSpPr>
          <p:cNvPr id="23" name="Θέση υποσέλιδου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83B88E58-AB02-44A9-94AA-67BC1958FBBE}" type="datetimeFigureOut">
              <a:rPr lang="el-GR" smtClean="0"/>
              <a:pPr/>
              <a:t>5/3/2019</a:t>
            </a:fld>
            <a:endParaRPr lang="el-GR"/>
          </a:p>
        </p:txBody>
      </p:sp>
      <p:sp>
        <p:nvSpPr>
          <p:cNvPr id="18" name="Θέση αριθμού διαφάνειας 17"/>
          <p:cNvSpPr>
            <a:spLocks noGrp="1"/>
          </p:cNvSpPr>
          <p:nvPr>
            <p:ph type="sldNum" sz="quarter" idx="11"/>
          </p:nvPr>
        </p:nvSpPr>
        <p:spPr/>
        <p:txBody>
          <a:bodyPr rtlCol="0"/>
          <a:lstStyle/>
          <a:p>
            <a:fld id="{2FB1A3E6-1B83-4F45-97D8-C673B775C2AE}" type="slidenum">
              <a:rPr lang="el-GR" smtClean="0"/>
              <a:pPr/>
              <a:t>‹#›</a:t>
            </a:fld>
            <a:endParaRPr lang="el-GR"/>
          </a:p>
        </p:txBody>
      </p:sp>
      <p:sp>
        <p:nvSpPr>
          <p:cNvPr id="21" name="Θέση υποσέλιδου 20"/>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B88E58-AB02-44A9-94AA-67BC1958FBBE}" type="datetimeFigureOut">
              <a:rPr lang="el-GR" smtClean="0"/>
              <a:pPr/>
              <a:t>5/3/2019</a:t>
            </a:fld>
            <a:endParaRPr lang="el-GR"/>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FB1A3E6-1B83-4F45-97D8-C673B775C2A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fi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2209800" y="1857364"/>
            <a:ext cx="6434166" cy="3571900"/>
          </a:xfrm>
          <a:effectLst>
            <a:glow rad="228600">
              <a:schemeClr val="accent5">
                <a:satMod val="175000"/>
                <a:alpha val="40000"/>
              </a:schemeClr>
            </a:glow>
          </a:effectLst>
        </p:spPr>
        <p:txBody>
          <a:bodyPr>
            <a:prstTxWarp prst="textCanUp">
              <a:avLst/>
            </a:prstTxWarp>
            <a:noAutofit/>
          </a:bodyPr>
          <a:lstStyle/>
          <a:p>
            <a:r>
              <a:rPr lang="el-GR"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Χώροι άθλησης </a:t>
            </a:r>
            <a:r>
              <a:rPr lang="el-GR" sz="4400" b="0" smtClean="0">
                <a:ln w="18415" cmpd="sng">
                  <a:solidFill>
                    <a:srgbClr val="FFFFFF"/>
                  </a:solidFill>
                  <a:prstDash val="solid"/>
                </a:ln>
                <a:solidFill>
                  <a:srgbClr val="FFFFFF"/>
                </a:solidFill>
                <a:effectLst>
                  <a:outerShdw blurRad="63500" dir="3600000" algn="tl" rotWithShape="0">
                    <a:srgbClr val="000000">
                      <a:alpha val="70000"/>
                    </a:srgbClr>
                  </a:outerShdw>
                </a:effectLst>
              </a:rPr>
              <a:t>του Δήμου </a:t>
            </a:r>
            <a:r>
              <a:rPr lang="el-GR" sz="4400" b="0">
                <a:ln w="18415" cmpd="sng">
                  <a:solidFill>
                    <a:srgbClr val="FFFFFF"/>
                  </a:solidFill>
                  <a:prstDash val="solid"/>
                </a:ln>
                <a:solidFill>
                  <a:srgbClr val="FFFFFF"/>
                </a:solidFill>
                <a:effectLst>
                  <a:outerShdw blurRad="63500" dir="3600000" algn="tl" rotWithShape="0">
                    <a:srgbClr val="000000">
                      <a:alpha val="70000"/>
                    </a:srgbClr>
                  </a:outerShdw>
                </a:effectLst>
              </a:rPr>
              <a:t>Κ</a:t>
            </a:r>
            <a:r>
              <a:rPr lang="el-GR" sz="4400" b="0" smtClean="0">
                <a:ln w="18415" cmpd="sng">
                  <a:solidFill>
                    <a:srgbClr val="FFFFFF"/>
                  </a:solidFill>
                  <a:prstDash val="solid"/>
                </a:ln>
                <a:solidFill>
                  <a:srgbClr val="FFFFFF"/>
                </a:solidFill>
                <a:effectLst>
                  <a:outerShdw blurRad="63500" dir="3600000" algn="tl" rotWithShape="0">
                    <a:srgbClr val="000000">
                      <a:alpha val="70000"/>
                    </a:srgbClr>
                  </a:outerShdw>
                </a:effectLst>
              </a:rPr>
              <a:t>αλαμαριάς Παρασκευή </a:t>
            </a:r>
            <a:r>
              <a:rPr lang="el-GR" sz="4400" b="0" dirty="0">
                <a:ln w="18415" cmpd="sng">
                  <a:solidFill>
                    <a:srgbClr val="FFFFFF"/>
                  </a:solidFill>
                  <a:prstDash val="solid"/>
                </a:ln>
                <a:solidFill>
                  <a:srgbClr val="FFFFFF"/>
                </a:solidFill>
                <a:effectLst>
                  <a:outerShdw blurRad="63500" dir="3600000" algn="tl" rotWithShape="0">
                    <a:srgbClr val="000000">
                      <a:alpha val="70000"/>
                    </a:srgbClr>
                  </a:outerShdw>
                </a:effectLst>
              </a:rPr>
              <a:t>Π</a:t>
            </a:r>
            <a:r>
              <a:rPr lang="el-GR" sz="4400" b="0" smtClean="0">
                <a:ln w="18415" cmpd="sng">
                  <a:solidFill>
                    <a:srgbClr val="FFFFFF"/>
                  </a:solidFill>
                  <a:prstDash val="solid"/>
                </a:ln>
                <a:solidFill>
                  <a:srgbClr val="FFFFFF"/>
                </a:solidFill>
                <a:effectLst>
                  <a:outerShdw blurRad="63500" dir="3600000" algn="tl" rotWithShape="0">
                    <a:srgbClr val="000000">
                      <a:alpha val="70000"/>
                    </a:srgbClr>
                  </a:outerShdw>
                </a:effectLst>
              </a:rPr>
              <a:t>απατκούδη</a:t>
            </a:r>
            <a:endParaRPr lang="el-GR"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16129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2362200" y="4495800"/>
            <a:ext cx="6172200" cy="1600200"/>
          </a:xfrm>
        </p:spPr>
        <p:txBody>
          <a:bodyPr>
            <a:prstTxWarp prst="textInflate">
              <a:avLst/>
            </a:prstTxWarp>
            <a:normAutofit/>
          </a:bodyPr>
          <a:lstStyle/>
          <a:p>
            <a:r>
              <a:rPr lang="el-GR" sz="2000" dirty="0"/>
              <a:t>Με εκτίμηση</a:t>
            </a:r>
          </a:p>
          <a:p>
            <a:r>
              <a:rPr lang="el-GR" sz="2000" dirty="0"/>
              <a:t>Οι μαθητές της ΣΤ΄ τάξης</a:t>
            </a:r>
          </a:p>
          <a:p>
            <a:r>
              <a:rPr lang="el-GR" sz="2000" dirty="0"/>
              <a:t>του 10</a:t>
            </a:r>
            <a:r>
              <a:rPr lang="el-GR" sz="2000" baseline="30000" dirty="0"/>
              <a:t>ου</a:t>
            </a:r>
            <a:r>
              <a:rPr lang="el-GR" sz="2000" dirty="0"/>
              <a:t> Δημοτικού Σχολείου Καλαμαριάς</a:t>
            </a:r>
          </a:p>
          <a:p>
            <a:endParaRPr lang="el-GR" sz="2000" dirty="0"/>
          </a:p>
        </p:txBody>
      </p:sp>
    </p:spTree>
    <p:extLst>
      <p:ext uri="{BB962C8B-B14F-4D97-AF65-F5344CB8AC3E}">
        <p14:creationId xmlns:p14="http://schemas.microsoft.com/office/powerpoint/2010/main" val="398153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quarter" idx="2"/>
          </p:nvPr>
        </p:nvSpPr>
        <p:spPr>
          <a:xfrm>
            <a:off x="1143000" y="838200"/>
            <a:ext cx="6477000" cy="5257800"/>
          </a:xfrm>
        </p:spPr>
        <p:txBody>
          <a:bodyPr>
            <a:noAutofit/>
          </a:bodyPr>
          <a:lstStyle/>
          <a:p>
            <a:pPr algn="just"/>
            <a:r>
              <a:rPr lang="el-GR" sz="2000" b="1" dirty="0"/>
              <a:t>Γνωρίζουμε πως στις μέρες μας υπάρχει οικονομική κρίση και πως στους δήμους της Ελλάδας η χρηματοδότηση δεν είναι επαρκής. Ωστόσο, αξίζει πραγματικά ένα μέρος αυτών των χρημάτων να δοθεί στον αθλητισμό, κυρίως των νέων της Καλαμαριάς, δεδομένου ότι μέσω του αθλητισμού το σώμα και το πνεύμα αναπτύσσονται αρμονικά, καθώς η σωματική κατάσταση επηρεάζει και την πνευματική. Ο Δήμος μας πρέπει να δώσει μεγάλη βαρύτητα στον αθλητισμό, καθώς μόνο με αυτόν τον τρόπο θα έχει υγιείς δημότες και σωματικά και ψυχικά και έτοιμους να αντιμετωπίσουν όχι μόνο τους αθλητικούς αγώνες, αλλά και τη ζωή γενικότερα.</a:t>
            </a:r>
          </a:p>
          <a:p>
            <a:endParaRPr lang="el-GR" sz="1600" b="1" dirty="0"/>
          </a:p>
        </p:txBody>
      </p:sp>
    </p:spTree>
    <p:extLst>
      <p:ext uri="{BB962C8B-B14F-4D97-AF65-F5344CB8AC3E}">
        <p14:creationId xmlns:p14="http://schemas.microsoft.com/office/powerpoint/2010/main" val="1473182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quarter" idx="4"/>
          </p:nvPr>
        </p:nvSpPr>
        <p:spPr>
          <a:xfrm>
            <a:off x="0" y="838200"/>
            <a:ext cx="8610600" cy="1676400"/>
          </a:xfrm>
        </p:spPr>
        <p:txBody>
          <a:bodyPr/>
          <a:lstStyle/>
          <a:p>
            <a:pPr algn="just"/>
            <a:r>
              <a:rPr lang="el-GR" sz="1800" b="1" dirty="0"/>
              <a:t>Όσον αφορά τα δυο μεγάλα γυμναστήρια του Δήμου, το Εθνικό Γυμναστήριο </a:t>
            </a:r>
            <a:r>
              <a:rPr lang="el-GR" sz="1800" b="1" dirty="0" err="1"/>
              <a:t>Μίκρας</a:t>
            </a:r>
            <a:r>
              <a:rPr lang="el-GR" sz="1800" b="1" dirty="0"/>
              <a:t> και το γήπεδο του Απόλλωνα, θα θέλαμε να επισημάνουμε τα εξής προβλήματα</a:t>
            </a:r>
            <a:r>
              <a:rPr lang="el-GR" dirty="0"/>
              <a:t>:</a:t>
            </a:r>
          </a:p>
          <a:p>
            <a:endParaRPr lang="el-GR" dirty="0"/>
          </a:p>
        </p:txBody>
      </p:sp>
      <p:pic>
        <p:nvPicPr>
          <p:cNvPr id="1026"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05499"/>
            <a:ext cx="3657600" cy="243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maria\Pictures\Κορμάκια\1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5164" y="2971800"/>
            <a:ext cx="3434085"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85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17714" y="1066800"/>
            <a:ext cx="4724400" cy="4801314"/>
          </a:xfrm>
          <a:prstGeom prst="rect">
            <a:avLst/>
          </a:prstGeom>
        </p:spPr>
        <p:txBody>
          <a:bodyPr wrap="square">
            <a:spAutoFit/>
          </a:bodyPr>
          <a:lstStyle/>
          <a:p>
            <a:pPr marL="285750" lvl="0" indent="-285750" algn="just">
              <a:buClr>
                <a:schemeClr val="accent1"/>
              </a:buClr>
              <a:buFont typeface="Courier New" panose="02070309020205020404" pitchFamily="49" charset="0"/>
              <a:buChar char="o"/>
            </a:pPr>
            <a:r>
              <a:rPr lang="el-GR" b="1" dirty="0"/>
              <a:t>Δεν υπάρχει καθαριότητα, ιδιαίτερα στις τουαλέτες και τα αποδυτήρια, τα οποία είναι παντελώς ανοργάνωτα και χωρίς παροχή ζεστού νερού. </a:t>
            </a:r>
          </a:p>
          <a:p>
            <a:pPr marL="285750" lvl="0" indent="-285750" algn="just">
              <a:buClr>
                <a:schemeClr val="accent1"/>
              </a:buClr>
              <a:buFont typeface="Courier New" panose="02070309020205020404" pitchFamily="49" charset="0"/>
              <a:buChar char="o"/>
            </a:pPr>
            <a:r>
              <a:rPr lang="el-GR" b="1" dirty="0"/>
              <a:t>Η θέρμανση ή αντίστοιχα ο κλιματισμός είναι υποτυπώδης, με αποτέλεσμα να ευνοούνται οι διάφοροι τραυματισμοί στους </a:t>
            </a:r>
            <a:r>
              <a:rPr lang="el-GR" b="1" dirty="0" smtClean="0"/>
              <a:t>αθλητές.</a:t>
            </a:r>
            <a:endParaRPr lang="el-GR" b="1" dirty="0"/>
          </a:p>
          <a:p>
            <a:pPr marL="285750" lvl="0" indent="-285750" algn="just">
              <a:buClr>
                <a:schemeClr val="accent1"/>
              </a:buClr>
              <a:buFont typeface="Courier New" panose="02070309020205020404" pitchFamily="49" charset="0"/>
              <a:buChar char="o"/>
            </a:pPr>
            <a:r>
              <a:rPr lang="el-GR" b="1" dirty="0"/>
              <a:t>Δεν υπάρχει σωστός εξαερισμός για την παροχή καθαρού αέρα μέσα στους χώρους </a:t>
            </a:r>
            <a:r>
              <a:rPr lang="el-GR" b="1" dirty="0" smtClean="0"/>
              <a:t>άθλησης.</a:t>
            </a:r>
            <a:endParaRPr lang="el-GR" b="1" dirty="0"/>
          </a:p>
          <a:p>
            <a:pPr marL="285750" lvl="0" indent="-285750" algn="just">
              <a:buClr>
                <a:schemeClr val="accent1"/>
              </a:buClr>
              <a:buFont typeface="Courier New" panose="02070309020205020404" pitchFamily="49" charset="0"/>
              <a:buChar char="o"/>
            </a:pPr>
            <a:r>
              <a:rPr lang="el-GR" b="1" dirty="0"/>
              <a:t>Είναι παντελής η έλλειψη αθλιάτρων, φυσιοθεραπευτών, διατροφολόγων και γενικότερα ενός εργομετρικού </a:t>
            </a:r>
            <a:r>
              <a:rPr lang="el-GR" b="1" dirty="0" smtClean="0"/>
              <a:t>κέντρου.</a:t>
            </a:r>
            <a:endParaRPr lang="el-GR" b="1" dirty="0"/>
          </a:p>
        </p:txBody>
      </p:sp>
      <p:pic>
        <p:nvPicPr>
          <p:cNvPr id="2050" name="Picture 2" descr="Î£ÏÎµÏÎ¹ÎºÎ® ÎµÎ¹ÎºÏÎ½Î±"/>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11976">
            <a:off x="5284665" y="830527"/>
            <a:ext cx="1331560" cy="1987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1" name="Picture 3" descr="C:\Users\maria\Pictures\Κορμάκια\γιατρός-με-στυλό-735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8216">
            <a:off x="5093188" y="5012363"/>
            <a:ext cx="2464409" cy="134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C:\Users\maria\Pictures\Κορμάκια\αρχείο λήψης.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3438">
            <a:off x="5900136" y="2998890"/>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ÎÏÎ¿ÏÎ­Î»ÎµÏÎ¼Î± ÎµÎ¹ÎºÏÎ½Î±Ï Î³Î¹Î± Î²ÏÎ¿Î¼Î¹ÎºÎµÏ ÏÎ¿ÏÎ±Î»ÎµÏÎµ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00054">
            <a:off x="6528029" y="439656"/>
            <a:ext cx="2032458" cy="1409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85819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quarter" idx="2"/>
          </p:nvPr>
        </p:nvSpPr>
        <p:spPr>
          <a:xfrm>
            <a:off x="4495800" y="1905000"/>
            <a:ext cx="3657600" cy="3200400"/>
          </a:xfrm>
        </p:spPr>
        <p:txBody>
          <a:bodyPr>
            <a:normAutofit/>
          </a:bodyPr>
          <a:lstStyle/>
          <a:p>
            <a:pPr algn="just"/>
            <a:r>
              <a:rPr lang="el-GR" sz="1800" b="1" dirty="0"/>
              <a:t>Πιο συγκεκριμένα, θα θέλαμε να ζητήσουμε για το γήπεδο του Απόλλωνα, την αντικατάσταση του ταρτάν και την ανανέωση του εξοπλισμού του στίβου. Επίσης, θα θέλαμε να υπάρχουν ανοιχτές ώρες άθλησης για το κοινό της Καλαμαριάς.</a:t>
            </a:r>
          </a:p>
          <a:p>
            <a:endParaRPr lang="el-GR" sz="1800" b="1" dirty="0"/>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22547" y="1001868"/>
            <a:ext cx="3488805" cy="224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88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sz="quarter" idx="2"/>
          </p:nvPr>
        </p:nvSpPr>
        <p:spPr>
          <a:xfrm>
            <a:off x="1219200" y="381000"/>
            <a:ext cx="6248400" cy="4572000"/>
          </a:xfrm>
        </p:spPr>
        <p:txBody>
          <a:bodyPr>
            <a:noAutofit/>
          </a:bodyPr>
          <a:lstStyle/>
          <a:p>
            <a:pPr algn="just"/>
            <a:r>
              <a:rPr lang="el-GR" sz="1800" b="1" dirty="0"/>
              <a:t>Στο Εθνικό Γυμναστήριο </a:t>
            </a:r>
            <a:r>
              <a:rPr lang="el-GR" sz="1800" b="1" dirty="0" err="1"/>
              <a:t>Μίκρας</a:t>
            </a:r>
            <a:r>
              <a:rPr lang="el-GR" sz="1800" b="1" dirty="0"/>
              <a:t>, θα θέλαμε την επέκταση των χώρων άθλησης, αλλά και τη συντήρηση και αξιοποίηση των κτιριακών εγκαταστάσεων που ήδη υπάρχουν μέσα στο χώρο, καθώς τα εγκαταλελειμμένα κτίρια θα μπορούσαν να δώσουν λύσεις στους αθλητές, όπως </a:t>
            </a:r>
            <a:r>
              <a:rPr lang="el-GR" sz="1800" b="1" dirty="0" smtClean="0"/>
              <a:t>τη </a:t>
            </a:r>
            <a:r>
              <a:rPr lang="el-GR" sz="1800" b="1" dirty="0"/>
              <a:t>δημιουργία ενός κλειστού γυμναστηρίου τένις, ώστε οι αθλητές να μη χάνουν τις προπονήσεις τους σε περιπτώσεις βροχής ή χιονιού. Ομοίως, ενώ υπάρχουν ανεκμετάλλευτοι χώροι μέσα στη </a:t>
            </a:r>
            <a:r>
              <a:rPr lang="el-GR" sz="1800" b="1" dirty="0" err="1"/>
              <a:t>Μίκρα</a:t>
            </a:r>
            <a:r>
              <a:rPr lang="el-GR" sz="1800" b="1" dirty="0"/>
              <a:t>, όλη η Θεσσαλονίκη, αλλά και οι τριγύρω δήμοι υποχρεώνονται στο άθλημα της Ρυθμικής να χρησιμοποιούν μόνο 2 </a:t>
            </a:r>
            <a:r>
              <a:rPr lang="el-GR" sz="1800" b="1" dirty="0" err="1"/>
              <a:t>ταπί</a:t>
            </a:r>
            <a:r>
              <a:rPr lang="el-GR" sz="1800" b="1" dirty="0"/>
              <a:t>, με αποτέλεσμα οι αθλήτριες να συνωστίζονται και να μην έχουν χώρο να εκτελέσουν τα προγράμματά τους. Επίσης, υπάρχουν προβλήματα υγρασίας και στεγανότητας της στέγης. Σε κάθε βροχή οι αθλητές της ενόργανης και της ρυθμικής αναγκάζονται να γυμνάζονται μέσα στο νερό. </a:t>
            </a:r>
          </a:p>
        </p:txBody>
      </p:sp>
    </p:spTree>
    <p:extLst>
      <p:ext uri="{BB962C8B-B14F-4D97-AF65-F5344CB8AC3E}">
        <p14:creationId xmlns:p14="http://schemas.microsoft.com/office/powerpoint/2010/main" val="139192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77644">
            <a:off x="623249" y="697716"/>
            <a:ext cx="4267200" cy="255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Î£ÏÎµÏÎ¹ÎºÎ® ÎµÎ¹ÎºÏÎ½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9029">
            <a:off x="4638981" y="3330170"/>
            <a:ext cx="3527254" cy="264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41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
          </p:nvPr>
        </p:nvSpPr>
        <p:spPr>
          <a:xfrm>
            <a:off x="805543" y="874931"/>
            <a:ext cx="2895600" cy="685800"/>
          </a:xfrm>
        </p:spPr>
        <p:txBody>
          <a:bodyPr/>
          <a:lstStyle/>
          <a:p>
            <a:r>
              <a:rPr lang="el-GR" dirty="0"/>
              <a:t>Ιωάννη </a:t>
            </a:r>
            <a:r>
              <a:rPr lang="el-GR" dirty="0" err="1"/>
              <a:t>Μελισσανίδη</a:t>
            </a:r>
            <a:r>
              <a:rPr lang="el-GR" dirty="0"/>
              <a:t> </a:t>
            </a:r>
          </a:p>
        </p:txBody>
      </p:sp>
      <p:sp>
        <p:nvSpPr>
          <p:cNvPr id="6" name="Θέση κειμένου 5"/>
          <p:cNvSpPr>
            <a:spLocks noGrp="1"/>
          </p:cNvSpPr>
          <p:nvPr>
            <p:ph type="body" sz="quarter" idx="3"/>
          </p:nvPr>
        </p:nvSpPr>
        <p:spPr>
          <a:xfrm>
            <a:off x="4495800" y="874931"/>
            <a:ext cx="2743200" cy="685800"/>
          </a:xfrm>
        </p:spPr>
        <p:txBody>
          <a:bodyPr/>
          <a:lstStyle/>
          <a:p>
            <a:r>
              <a:rPr lang="el-GR" dirty="0"/>
              <a:t>Δημοσθένη Ταμπάκο</a:t>
            </a:r>
          </a:p>
        </p:txBody>
      </p:sp>
      <p:sp>
        <p:nvSpPr>
          <p:cNvPr id="7" name="Ορθογώνιο 6"/>
          <p:cNvSpPr/>
          <p:nvPr/>
        </p:nvSpPr>
        <p:spPr>
          <a:xfrm>
            <a:off x="609600" y="228600"/>
            <a:ext cx="7467600" cy="646331"/>
          </a:xfrm>
          <a:prstGeom prst="rect">
            <a:avLst/>
          </a:prstGeom>
        </p:spPr>
        <p:txBody>
          <a:bodyPr wrap="square">
            <a:spAutoFit/>
          </a:bodyPr>
          <a:lstStyle/>
          <a:p>
            <a:r>
              <a:rPr lang="el-GR" b="1" dirty="0"/>
              <a:t>Ας αναλογιστούμε πως αυτό το ίδιο γυμναστήριο είναι που ανέδειξε δυο μεγάλους Ολυμπιονίκες </a:t>
            </a:r>
            <a:r>
              <a:rPr lang="el-GR" b="1" dirty="0" smtClean="0"/>
              <a:t>μας.</a:t>
            </a:r>
            <a:endParaRPr lang="el-GR"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76400"/>
            <a:ext cx="2819400" cy="149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Ορθογώνιο 7"/>
          <p:cNvSpPr/>
          <p:nvPr/>
        </p:nvSpPr>
        <p:spPr>
          <a:xfrm>
            <a:off x="838200" y="3348335"/>
            <a:ext cx="7162800" cy="923330"/>
          </a:xfrm>
          <a:prstGeom prst="rect">
            <a:avLst/>
          </a:prstGeom>
        </p:spPr>
        <p:txBody>
          <a:bodyPr wrap="square">
            <a:spAutoFit/>
          </a:bodyPr>
          <a:lstStyle/>
          <a:p>
            <a:r>
              <a:rPr lang="el-GR" b="1" dirty="0"/>
              <a:t>Α</a:t>
            </a:r>
            <a:r>
              <a:rPr lang="el-GR" b="1" dirty="0" smtClean="0"/>
              <a:t>λλά </a:t>
            </a:r>
            <a:r>
              <a:rPr lang="el-GR" b="1" dirty="0"/>
              <a:t>και την </a:t>
            </a:r>
            <a:r>
              <a:rPr lang="el-GR" b="1" dirty="0" err="1"/>
              <a:t>Μορφούλα</a:t>
            </a:r>
            <a:r>
              <a:rPr lang="el-GR" b="1" dirty="0"/>
              <a:t> </a:t>
            </a:r>
            <a:r>
              <a:rPr lang="el-GR" b="1" dirty="0" err="1"/>
              <a:t>Ντώνα</a:t>
            </a:r>
            <a:r>
              <a:rPr lang="el-GR" b="1" dirty="0"/>
              <a:t>, τη </a:t>
            </a:r>
            <a:r>
              <a:rPr lang="el-GR" b="1"/>
              <a:t>μεγαλύτερη </a:t>
            </a:r>
            <a:r>
              <a:rPr lang="el-GR" b="1" smtClean="0"/>
              <a:t>Ελληνίδα </a:t>
            </a:r>
            <a:r>
              <a:rPr lang="el-GR" b="1" dirty="0"/>
              <a:t>αθλήτρια της ρυθμικής, που ήρθε 7</a:t>
            </a:r>
            <a:r>
              <a:rPr lang="el-GR" b="1" baseline="30000" dirty="0"/>
              <a:t>η</a:t>
            </a:r>
            <a:r>
              <a:rPr lang="el-GR" b="1" dirty="0"/>
              <a:t> στους Ολυμπιακούς Αγώνες του </a:t>
            </a:r>
            <a:r>
              <a:rPr lang="el-GR" b="1" dirty="0" smtClean="0"/>
              <a:t>Σύδνεϋ</a:t>
            </a:r>
            <a:r>
              <a:rPr lang="el-GR" dirty="0" smtClean="0"/>
              <a:t>.</a:t>
            </a:r>
            <a:endParaRPr lang="el-GR"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843" y="4065587"/>
            <a:ext cx="1607894"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092575"/>
            <a:ext cx="1633205" cy="247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1647755"/>
            <a:ext cx="2628900" cy="1743075"/>
          </a:xfrm>
          <a:prstGeom prst="rect">
            <a:avLst/>
          </a:prstGeom>
        </p:spPr>
      </p:pic>
    </p:spTree>
    <p:extLst>
      <p:ext uri="{BB962C8B-B14F-4D97-AF65-F5344CB8AC3E}">
        <p14:creationId xmlns:p14="http://schemas.microsoft.com/office/powerpoint/2010/main" val="4195379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normAutofit/>
          </a:bodyPr>
          <a:lstStyle/>
          <a:p>
            <a:pPr algn="ctr"/>
            <a:r>
              <a:rPr lang="el-GR" sz="1900" b="1" dirty="0"/>
              <a:t>Τέλος, θα θέλαμε να κάνουμε μια πρόταση. Θα ζητούσαμε το πρώην στρατόπεδο </a:t>
            </a:r>
            <a:r>
              <a:rPr lang="el-GR" sz="1900" b="1" dirty="0" err="1"/>
              <a:t>Κόδρα</a:t>
            </a:r>
            <a:r>
              <a:rPr lang="el-GR" sz="1900" b="1" dirty="0"/>
              <a:t> να μετατραπεί σε ανοιχτό αθλητικό πάρκο για όλους τους πολίτες. Αυτό θα αποτελούσε καινοτομία του Δήμου Καλαμαριάς, δεδομένου πως αντίστοιχο πάρκο δεν υπάρχει σε </a:t>
            </a:r>
            <a:r>
              <a:rPr lang="el-GR" sz="1900" b="1" dirty="0" smtClean="0"/>
              <a:t>όλη </a:t>
            </a:r>
            <a:r>
              <a:rPr lang="el-GR" sz="1900" b="1" smtClean="0"/>
              <a:t>τη Θεσσαλονίκη.</a:t>
            </a:r>
            <a:endParaRPr lang="el-GR" sz="1900" b="1" dirty="0"/>
          </a:p>
          <a:p>
            <a:pPr algn="ctr"/>
            <a:endParaRPr lang="el-GR" dirty="0"/>
          </a:p>
        </p:txBody>
      </p:sp>
      <p:pic>
        <p:nvPicPr>
          <p:cNvPr id="2" name="Θέση περιεχομένου 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038600" y="1066800"/>
            <a:ext cx="3657600" cy="2043211"/>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352800"/>
            <a:ext cx="3543300" cy="2362200"/>
          </a:xfrm>
          <a:prstGeom prst="rect">
            <a:avLst/>
          </a:prstGeom>
        </p:spPr>
      </p:pic>
    </p:spTree>
    <p:extLst>
      <p:ext uri="{BB962C8B-B14F-4D97-AF65-F5344CB8AC3E}">
        <p14:creationId xmlns:p14="http://schemas.microsoft.com/office/powerpoint/2010/main" val="1448021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139</TotalTime>
  <Words>484</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Schoolbook</vt:lpstr>
      <vt:lpstr>Courier New</vt:lpstr>
      <vt:lpstr>Wingdings</vt:lpstr>
      <vt:lpstr>Wingdings 2</vt:lpstr>
      <vt:lpstr>Προεξοχή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dc:creator>
  <cp:lastModifiedBy>Administrator</cp:lastModifiedBy>
  <cp:revision>17</cp:revision>
  <dcterms:created xsi:type="dcterms:W3CDTF">2019-01-28T13:50:16Z</dcterms:created>
  <dcterms:modified xsi:type="dcterms:W3CDTF">2019-03-05T16:49:52Z</dcterms:modified>
</cp:coreProperties>
</file>