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83" r:id="rId2"/>
    <p:sldId id="277" r:id="rId3"/>
    <p:sldId id="257" r:id="rId4"/>
    <p:sldId id="265" r:id="rId5"/>
    <p:sldId id="261" r:id="rId6"/>
    <p:sldId id="280" r:id="rId7"/>
    <p:sldId id="281" r:id="rId8"/>
    <p:sldId id="259" r:id="rId9"/>
    <p:sldId id="266" r:id="rId10"/>
    <p:sldId id="273" r:id="rId11"/>
    <p:sldId id="274" r:id="rId12"/>
    <p:sldId id="267" r:id="rId13"/>
    <p:sldId id="268" r:id="rId14"/>
    <p:sldId id="269" r:id="rId15"/>
    <p:sldId id="275" r:id="rId16"/>
    <p:sldId id="276" r:id="rId17"/>
    <p:sldId id="279" r:id="rId18"/>
    <p:sldId id="270" r:id="rId19"/>
    <p:sldId id="28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ELL-LAPTOP-1\Users\admin\Documents\&#917;&#961;&#947;&#945;&#963;&#943;&#949;&#962;\&#917;\&#917;1\&#913;&#961;&#953;&#963;&#964;&#949;&#943;&#948;&#951;&#962;%20&#920;&#949;&#959;&#948;&#969;&#961;&#940;&#954;&#951;&#962;\&#913;&#928;&#927;&#932;&#917;&#923;&#917;&#931;&#924;&#913;&#932;&#913;%20&#917;&#929;&#917;&#933;&#925;&#913;&#931;%20&#917;%20&#916;&#919;&#924;&#927;&#932;&#921;&#922;&#927;&#933;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\\DELL-LAPTOP-1\Users\admin\Documents\&#917;&#961;&#947;&#945;&#963;&#943;&#949;&#962;\&#917;\&#917;3\&#922;&#969;&#963;&#964;&#942;&#962;%20&#928;&#945;&#960;&#945;&#948;&#951;&#964;&#961;&#943;&#959;&#965;\&#917;\&#917;&#961;&#947;&#945;&#963;&#943;&#949;&#962;%20EXCEL\&#913;&#928;&#927;&#932;&#917;&#923;&#917;&#931;&#924;&#913;&#932;&#913;%20&#917;&#929;&#917;&#933;&#925;&#913;&#931;%20&#917;%20&#916;&#919;&#924;&#927;&#932;&#921;&#922;&#927;&#933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ELL-LAPTOP-1\Users\admin\Documents\&#917;&#961;&#947;&#945;&#963;&#943;&#949;&#962;\&#917;\&#917;3\&#924;&#945;&#961;&#953;&#955;&#941;&#957;&#945;%20&#920;&#949;&#959;&#948;&#969;&#961;&#959;&#960;&#959;&#973;&#955;&#959;&#965;\&#917;\&#949;&#961;&#947;&#945;&#963;&#943;&#949;&#962;%20excet\&#913;&#928;&#927;&#932;&#917;&#923;&#917;&#931;&#924;&#913;&#932;&#913;%20&#917;&#929;&#917;&#933;&#925;&#913;&#931;%20&#917;%20&#916;&#919;&#924;&#927;&#932;&#921;&#922;&#927;&#933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DELL-LAPTOP-1\Users\admin\Documents\&#917;&#961;&#947;&#945;&#963;&#943;&#949;&#962;\&#917;\&#917;3\&#927;&#961;&#966;&#941;&#945;&#962;%20&#934;&#959;&#955;&#964;&#943;&#948;&#951;&#962;\&#917;\&#917;&#961;&#947;&#945;&#963;&#943;&#949;&#962;%20EXCEL\&#913;&#928;&#927;&#932;&#917;&#923;&#917;&#931;&#924;&#913;&#932;&#913;%20&#917;&#929;&#917;&#933;&#925;&#913;&#931;%20&#917;%20&#916;&#919;&#924;&#927;&#932;&#921;&#922;&#927;&#933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ocuments\&#917;&#961;&#947;&#945;&#963;&#943;&#949;&#962;\&#917;\&#917;3\&#916;&#951;&#956;&#942;&#964;&#961;&#951;&#962;%20&#931;&#945;&#961;&#945;&#966;&#943;&#948;&#951;&#962;\&#917;\&#949;&#961;&#947;&#945;&#963;&#943;&#949;&#962;%20excel\&#913;&#928;&#927;&#932;&#917;&#923;&#917;&#931;&#924;&#913;&#932;&#913;%20&#917;&#929;&#917;&#933;&#925;&#913;&#931;%20&#917;%20&#916;&#919;&#924;&#927;&#932;&#921;&#922;&#927;&#933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DELL-LAPTOP-1\Users\admin\Documents\&#917;&#961;&#947;&#945;&#963;&#943;&#949;&#962;\&#917;\&#913;&#928;&#927;&#932;&#917;&#923;&#917;&#931;&#924;&#913;&#932;&#913;%20&#917;&#929;&#917;&#933;&#925;&#913;&#931;%20&#917;%20&#916;&#919;&#924;&#927;&#932;&#921;&#922;&#927;&#933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DELL-LAPTOP-1\Users\admin\Documents\&#917;&#961;&#947;&#945;&#963;&#943;&#949;&#962;\&#917;\&#917;3\&#916;&#951;&#956;&#942;&#964;&#961;&#951;&#962;%20&#922;&#959;&#965;&#954;&#959;&#965;&#957;&#940;&#961;&#945;&#962;\&#904;\&#913;&#928;&#927;&#932;&#917;&#923;&#917;&#931;&#924;&#913;&#932;&#913;%20&#917;&#929;&#917;&#933;&#925;&#913;&#931;%20&#917;%20&#916;&#919;&#924;&#927;&#932;&#921;&#922;&#927;&#933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DELL-LAPTOP-1\Users\admin\Documents\&#917;&#961;&#947;&#945;&#963;&#943;&#949;&#962;\&#917;\&#917;3\&#924;&#945;&#961;&#953;&#945;&#955;&#941;&#957;&#945;%20&#922;&#945;&#957;&#941;&#955;&#951;\&#917;\&#913;&#928;&#927;&#932;&#917;&#923;&#917;&#931;&#924;&#913;&#932;&#913;%20&#917;&#929;&#917;&#933;&#925;&#913;&#931;%20&#917;%20&#916;&#919;&#924;&#927;&#932;&#921;&#922;&#927;&#933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DELL-LAPTOP-1\Users\admin\Documents\&#917;&#961;&#947;&#945;&#963;&#943;&#949;&#962;\&#917;\&#917;3\&#924;&#940;&#961;&#953;&#959;&#962;%20&#922;&#945;&#948;&#941;&#961;&#951;&#962;\&#913;&#928;&#927;&#932;&#917;&#923;&#917;&#931;&#924;&#913;&#932;&#913;%20&#917;&#929;&#917;&#933;&#925;&#913;&#931;%20&#917;%20&#916;&#919;&#924;&#927;&#932;&#921;&#922;&#927;&#933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DELL-LAPTOP-1\Users\admin\Documents\&#917;&#961;&#947;&#945;&#963;&#943;&#949;&#962;\&#917;\&#917;3\&#902;&#947;&#947;&#949;&#955;&#959;&#962;%20&#935;&#961;&#965;&#963;&#943;&#948;&#951;&#962;\&#917;\&#917;&#961;&#947;&#945;&#963;&#943;&#949;&#962;%20Excel\&#913;&#928;&#927;&#932;&#917;&#923;&#917;&#931;&#924;&#913;&#932;&#913;%20&#917;&#929;&#917;&#933;&#925;&#913;&#931;%20&#917;%20&#916;&#919;&#924;&#927;&#932;&#921;&#922;&#927;&#933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DELL-LAPTOP-1\Users\admin\Documents\&#917;&#961;&#947;&#945;&#963;&#943;&#949;&#962;\&#917;\&#917;3\&#917;&#965;&#945;&#947;&#947;&#949;&#955;&#943;&#945;%20&#923;&#949;&#965;&#952;&#949;&#961;&#953;&#974;&#964;&#959;&#965;\&#917;\&#917;&#929;&#915;&#913;&#931;&#921;&#917;&#931;%20EXCEL\&#913;&#928;&#927;&#932;&#917;&#923;&#917;&#931;&#924;&#913;&#932;&#913;%20&#917;&#929;&#917;&#933;&#925;&#913;&#931;%20&#917;%20&#916;&#919;&#924;&#927;&#932;&#921;&#922;&#927;&#93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otX val="75"/>
      <c:perspective val="30"/>
    </c:view3D>
    <c:plotArea>
      <c:layout/>
      <c:pie3DChart>
        <c:varyColors val="1"/>
        <c:ser>
          <c:idx val="0"/>
          <c:order val="0"/>
          <c:explosion val="9"/>
          <c:dLbls>
            <c:dLbl>
              <c:idx val="0"/>
              <c:layout>
                <c:manualLayout>
                  <c:x val="-0.12637868183143774"/>
                  <c:y val="-0.142577833711853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M</a:t>
                    </a:r>
                    <a:r>
                      <a:rPr lang="en-US" dirty="0" smtClean="0"/>
                      <a:t>ALE</a:t>
                    </a:r>
                  </a:p>
                  <a:p>
                    <a:r>
                      <a:rPr lang="en-US" dirty="0" smtClean="0"/>
                      <a:t>41,63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0.11143640031107235"/>
                  <c:y val="5.3778389262130522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F</a:t>
                    </a:r>
                    <a:r>
                      <a:rPr lang="en-US" dirty="0" smtClean="0"/>
                      <a:t>EMALE</a:t>
                    </a:r>
                  </a:p>
                  <a:p>
                    <a:r>
                      <a:rPr lang="en-US" smtClean="0"/>
                      <a:t>24,37</a:t>
                    </a:r>
                    <a:endParaRPr lang="en-US"/>
                  </a:p>
                </c:rich>
              </c:tx>
              <c:showVal val="1"/>
              <c:showPercent val="1"/>
            </c:dLbl>
            <c:txPr>
              <a:bodyPr/>
              <a:lstStyle/>
              <a:p>
                <a:pPr>
                  <a:defRPr sz="1200"/>
                </a:pPr>
                <a:endParaRPr lang="el-GR"/>
              </a:p>
            </c:txPr>
            <c:showVal val="1"/>
            <c:showPercent val="1"/>
            <c:showLeaderLines val="1"/>
          </c:dLbls>
          <c:cat>
            <c:multiLvlStrRef>
              <c:f>'ΕΡΩΤΗΣΗ 1'!$C$2:$D$3</c:f>
              <c:multiLvlStrCache>
                <c:ptCount val="2"/>
                <c:lvl>
                  <c:pt idx="0">
                    <c:v>Male</c:v>
                  </c:pt>
                  <c:pt idx="1">
                    <c:v>Female</c:v>
                  </c:pt>
                </c:lvl>
                <c:lvl>
                  <c:pt idx="0">
                    <c:v>What is your gender</c:v>
                  </c:pt>
                </c:lvl>
              </c:multiLvlStrCache>
            </c:multiLvlStrRef>
          </c:cat>
          <c:val>
            <c:numRef>
              <c:f>'ΕΡΩΤΗΣΗ 1'!$C$4:$D$4</c:f>
              <c:numCache>
                <c:formatCode>General</c:formatCode>
                <c:ptCount val="2"/>
                <c:pt idx="0">
                  <c:v>41</c:v>
                </c:pt>
                <c:pt idx="1">
                  <c:v>24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F492-4A7D-A804-66D9BCB28809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492-4A7D-A804-66D9BCB28809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6B7D47E1-F343-4E3A-8427-1A09DFBE024F}" type="VALUE">
                      <a:rPr lang="en-US"/>
                      <a:pPr/>
                      <a:t>[ΤΙΜΗ]</a:t>
                    </a:fld>
                    <a:r>
                      <a:rPr lang="en-US"/>
                      <a:t> YES</a:t>
                    </a:r>
                  </a:p>
                </c:rich>
              </c:tx>
              <c:dLblPos val="inEnd"/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492-4A7D-A804-66D9BCB2880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 NO</a:t>
                    </a:r>
                  </a:p>
                </c:rich>
              </c:tx>
              <c:dLblPos val="inEnd"/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492-4A7D-A804-66D9BCB288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Val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'ΕΡΩΤΗΣΗ 2'!$C$1:$D$2</c:f>
              <c:multiLvlStrCache>
                <c:ptCount val="2"/>
                <c:lvl>
                  <c:pt idx="0">
                    <c:v>Yes</c:v>
                  </c:pt>
                  <c:pt idx="1">
                    <c:v>No</c:v>
                  </c:pt>
                </c:lvl>
                <c:lvl>
                  <c:pt idx="0">
                    <c:v>Are you interested in sports</c:v>
                  </c:pt>
                </c:lvl>
              </c:multiLvlStrCache>
            </c:multiLvlStrRef>
          </c:cat>
          <c:val>
            <c:numRef>
              <c:f>'ΕΡΩΤΗΣΗ 2'!$C$3:$D$3</c:f>
              <c:numCache>
                <c:formatCode>General</c:formatCode>
                <c:ptCount val="2"/>
                <c:pt idx="0">
                  <c:v>64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492-4A7D-A804-66D9BCB28809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style val="47"/>
  <c:chart>
    <c:view3D>
      <c:rAngAx val="1"/>
    </c:view3D>
    <c:sideWall>
      <c:spPr>
        <a:ln w="6350">
          <a:solidFill>
            <a:srgbClr val="7030A0"/>
          </a:solidFill>
        </a:ln>
        <a:effectLst>
          <a:outerShdw blurRad="50800" dist="50800" dir="5400000" algn="ctr" rotWithShape="0">
            <a:srgbClr val="7030A0"/>
          </a:outerShdw>
        </a:effectLst>
      </c:spPr>
    </c:sideWall>
    <c:backWall>
      <c:spPr>
        <a:ln w="6350">
          <a:solidFill>
            <a:srgbClr val="7030A0"/>
          </a:solidFill>
        </a:ln>
        <a:effectLst>
          <a:outerShdw blurRad="50800" dist="50800" dir="5400000" algn="ctr" rotWithShape="0">
            <a:srgbClr val="7030A0"/>
          </a:outerShdw>
        </a:effectLst>
      </c:spPr>
    </c:backWall>
    <c:plotArea>
      <c:layout>
        <c:manualLayout>
          <c:layoutTarget val="inner"/>
          <c:xMode val="edge"/>
          <c:yMode val="edge"/>
          <c:x val="0.23163460232813637"/>
          <c:y val="2.1181288498808782E-2"/>
          <c:w val="0.75661023622047874"/>
          <c:h val="0.8326195683872849"/>
        </c:manualLayout>
      </c:layout>
      <c:bar3DChart>
        <c:barDir val="col"/>
        <c:grouping val="stacked"/>
        <c:ser>
          <c:idx val="0"/>
          <c:order val="0"/>
          <c:cat>
            <c:strRef>
              <c:f>'ΕΡΩΤΗΣΗ 11'!$C$4:$D$4</c:f>
              <c:strCache>
                <c:ptCount val="2"/>
                <c:pt idx="0">
                  <c:v>Winning</c:v>
                </c:pt>
                <c:pt idx="1">
                  <c:v>Fairness</c:v>
                </c:pt>
              </c:strCache>
            </c:strRef>
          </c:cat>
          <c:val>
            <c:numRef>
              <c:f>'ΕΡΩΤΗΣΗ 11'!$C$5:$D$5</c:f>
              <c:numCache>
                <c:formatCode>General</c:formatCode>
                <c:ptCount val="2"/>
                <c:pt idx="0">
                  <c:v>13</c:v>
                </c:pt>
                <c:pt idx="1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4B0-45FB-9952-862FCF150E81}"/>
            </c:ext>
          </c:extLst>
        </c:ser>
        <c:shape val="cylinder"/>
        <c:axId val="48532480"/>
        <c:axId val="48534272"/>
        <c:axId val="0"/>
      </c:bar3DChart>
      <c:catAx>
        <c:axId val="4853248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l-GR"/>
            </a:pPr>
            <a:endParaRPr lang="el-GR"/>
          </a:p>
        </c:txPr>
        <c:crossAx val="48534272"/>
        <c:crosses val="autoZero"/>
        <c:auto val="1"/>
        <c:lblAlgn val="ctr"/>
        <c:lblOffset val="100"/>
      </c:catAx>
      <c:valAx>
        <c:axId val="485342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l-GR"/>
            </a:pPr>
            <a:endParaRPr lang="el-GR"/>
          </a:p>
        </c:txPr>
        <c:crossAx val="48532480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4.8251686794336293E-2"/>
          <c:w val="0.57629807899222407"/>
          <c:h val="0.86264896769347543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4545093087755037"/>
                  <c:y val="-0.21622524943331367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77</a:t>
                    </a:r>
                    <a:r>
                      <a:rPr lang="en-US" sz="1400" b="1" dirty="0"/>
                      <a:t>%</a:t>
                    </a:r>
                  </a:p>
                </c:rich>
              </c:tx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7278966000774685E-2"/>
                      <c:h val="6.93368232717094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603-4C4D-BDCB-98A63B55C82B}"/>
                </c:ext>
              </c:extLst>
            </c:dLbl>
            <c:dLbl>
              <c:idx val="1"/>
              <c:layout>
                <c:manualLayout>
                  <c:x val="9.9136757577486537E-2"/>
                  <c:y val="9.285742711838006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en-US" sz="1400" b="1" dirty="0"/>
                      <a:t>20</a:t>
                    </a:r>
                    <a:r>
                      <a:rPr lang="en-US" b="1" dirty="0"/>
                      <a:t>%</a:t>
                    </a:r>
                  </a:p>
                </c:rich>
              </c:tx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845209891593628"/>
                      <c:h val="0.169367168158761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603-4C4D-BDCB-98A63B55C82B}"/>
                </c:ext>
              </c:extLst>
            </c:dLbl>
            <c:dLbl>
              <c:idx val="2"/>
              <c:layout>
                <c:manualLayout>
                  <c:x val="1.4581838254208005E-2"/>
                  <c:y val="6.572714971968286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en-US" sz="1400" b="1" dirty="0"/>
                      <a:t>3%</a:t>
                    </a:r>
                  </a:p>
                </c:rich>
              </c:tx>
              <c:showVal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1371058871336619"/>
                      <c:h val="0.124616750709291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5603-4C4D-BDCB-98A63B55C8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l-GR"/>
              </a:p>
            </c:txPr>
            <c:showVal val="1"/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'ΕΡΩΤΗΣΗ 4'!$C$4:$C$6</c:f>
              <c:strCache>
                <c:ptCount val="3"/>
                <c:pt idx="0">
                  <c:v>Favourite</c:v>
                </c:pt>
                <c:pt idx="1">
                  <c:v>Something Different</c:v>
                </c:pt>
                <c:pt idx="2">
                  <c:v>Nothing</c:v>
                </c:pt>
              </c:strCache>
            </c:strRef>
          </c:cat>
          <c:val>
            <c:numRef>
              <c:f>'ΕΡΩΤΗΣΗ 4'!$D$4:$D$6</c:f>
              <c:numCache>
                <c:formatCode>General</c:formatCode>
                <c:ptCount val="3"/>
                <c:pt idx="0">
                  <c:v>50</c:v>
                </c:pt>
                <c:pt idx="1">
                  <c:v>13</c:v>
                </c:pt>
                <c:pt idx="2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603-4C4D-BDCB-98A63B55C82B}"/>
            </c:ext>
          </c:extLst>
        </c:ser>
      </c:pie3DChart>
    </c:plotArea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41"/>
  <c:chart>
    <c:view3D>
      <c:rAngAx val="1"/>
    </c:view3D>
    <c:plotArea>
      <c:layout>
        <c:manualLayout>
          <c:layoutTarget val="inner"/>
          <c:xMode val="edge"/>
          <c:yMode val="edge"/>
          <c:x val="0.12093974035236117"/>
          <c:y val="2.1829402472232001E-2"/>
          <c:w val="0.83272008060603864"/>
          <c:h val="0.56960272765989628"/>
        </c:manualLayout>
      </c:layout>
      <c:bar3DChart>
        <c:barDir val="col"/>
        <c:grouping val="stacked"/>
        <c:ser>
          <c:idx val="0"/>
          <c:order val="0"/>
          <c:cat>
            <c:strRef>
              <c:f>'ΕΡΩΤΗΣΗ 3'!$C$3:$C$12</c:f>
              <c:strCache>
                <c:ptCount val="10"/>
                <c:pt idx="0">
                  <c:v>FOOTBALL</c:v>
                </c:pt>
                <c:pt idx="1">
                  <c:v>BASKETBALL</c:v>
                </c:pt>
                <c:pt idx="2">
                  <c:v>VOLLEYBALL</c:v>
                </c:pt>
                <c:pt idx="3">
                  <c:v>SWIMMING</c:v>
                </c:pt>
                <c:pt idx="4">
                  <c:v>DANCING</c:v>
                </c:pt>
                <c:pt idx="5">
                  <c:v>TENNIS</c:v>
                </c:pt>
                <c:pt idx="6">
                  <c:v>WATERPOLO</c:v>
                </c:pt>
                <c:pt idx="7">
                  <c:v>MARTIAL ARTS</c:v>
                </c:pt>
                <c:pt idx="8">
                  <c:v>RHYTHMIC</c:v>
                </c:pt>
                <c:pt idx="9">
                  <c:v>BALLET</c:v>
                </c:pt>
              </c:strCache>
            </c:strRef>
          </c:cat>
          <c:val>
            <c:numRef>
              <c:f>'ΕΡΩΤΗΣΗ 3'!$D$3:$D$12</c:f>
              <c:numCache>
                <c:formatCode>General</c:formatCode>
                <c:ptCount val="10"/>
                <c:pt idx="0">
                  <c:v>22</c:v>
                </c:pt>
                <c:pt idx="1">
                  <c:v>8</c:v>
                </c:pt>
                <c:pt idx="2">
                  <c:v>6</c:v>
                </c:pt>
                <c:pt idx="3">
                  <c:v>5</c:v>
                </c:pt>
                <c:pt idx="4">
                  <c:v>7</c:v>
                </c:pt>
                <c:pt idx="5">
                  <c:v>6</c:v>
                </c:pt>
                <c:pt idx="6">
                  <c:v>2</c:v>
                </c:pt>
                <c:pt idx="7">
                  <c:v>3</c:v>
                </c:pt>
                <c:pt idx="8">
                  <c:v>4</c:v>
                </c:pt>
                <c:pt idx="9">
                  <c:v>2</c:v>
                </c:pt>
              </c:numCache>
            </c:numRef>
          </c:val>
        </c:ser>
        <c:shape val="cone"/>
        <c:axId val="91909504"/>
        <c:axId val="91927680"/>
        <c:axId val="0"/>
      </c:bar3DChart>
      <c:catAx>
        <c:axId val="9190950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l-GR"/>
          </a:p>
        </c:txPr>
        <c:crossAx val="91927680"/>
        <c:crosses val="autoZero"/>
        <c:auto val="1"/>
        <c:lblAlgn val="ctr"/>
        <c:lblOffset val="100"/>
      </c:catAx>
      <c:valAx>
        <c:axId val="9192768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l-GR"/>
          </a:p>
        </c:txPr>
        <c:crossAx val="91909504"/>
        <c:crosses val="autoZero"/>
        <c:crossBetween val="between"/>
      </c:valAx>
      <c:spPr>
        <a:effectLst>
          <a:softEdge rad="635000"/>
        </a:effectLst>
      </c:spPr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629132353956674"/>
          <c:y val="6.9578738563098722E-2"/>
          <c:w val="0.75661023622047641"/>
          <c:h val="0.66310586176727904"/>
        </c:manualLayout>
      </c:layout>
      <c:bar3DChart>
        <c:barDir val="col"/>
        <c:grouping val="stacked"/>
        <c:ser>
          <c:idx val="0"/>
          <c:order val="0"/>
          <c:spPr>
            <a:gradFill rotWithShape="1">
              <a:gsLst>
                <a:gs pos="0">
                  <a:schemeClr val="accent1">
                    <a:tint val="75000"/>
                    <a:shade val="85000"/>
                    <a:satMod val="230000"/>
                  </a:schemeClr>
                </a:gs>
                <a:gs pos="25000">
                  <a:schemeClr val="accent1">
                    <a:tint val="90000"/>
                    <a:shade val="70000"/>
                    <a:satMod val="220000"/>
                  </a:schemeClr>
                </a:gs>
                <a:gs pos="50000">
                  <a:schemeClr val="accent1">
                    <a:tint val="90000"/>
                    <a:shade val="58000"/>
                    <a:satMod val="225000"/>
                  </a:schemeClr>
                </a:gs>
                <a:gs pos="65000">
                  <a:schemeClr val="accent1">
                    <a:tint val="90000"/>
                    <a:shade val="58000"/>
                    <a:satMod val="225000"/>
                  </a:schemeClr>
                </a:gs>
                <a:gs pos="80000">
                  <a:schemeClr val="accent1">
                    <a:tint val="90000"/>
                    <a:shade val="69000"/>
                    <a:satMod val="220000"/>
                  </a:schemeClr>
                </a:gs>
                <a:gs pos="100000">
                  <a:schemeClr val="accent1">
                    <a:tint val="77000"/>
                    <a:shade val="80000"/>
                    <a:satMod val="230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st="50800" dir="5400000" rotWithShape="0">
                <a:srgbClr val="4E3B3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0"/>
              </a:lightRig>
            </a:scene3d>
            <a:sp3d prstMaterial="metal">
              <a:bevelT w="10000" h="100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'ΕΡΩΤΗΣΗ 5'!$C$4:$C$7</c:f>
              <c:strCache>
                <c:ptCount val="4"/>
                <c:pt idx="0">
                  <c:v>Because it was your parents' choice</c:v>
                </c:pt>
                <c:pt idx="1">
                  <c:v>Because your friend did this sport</c:v>
                </c:pt>
                <c:pt idx="2">
                  <c:v>Because you liked this sport</c:v>
                </c:pt>
                <c:pt idx="3">
                  <c:v>Something else</c:v>
                </c:pt>
              </c:strCache>
            </c:strRef>
          </c:cat>
          <c:val>
            <c:numRef>
              <c:f>'ΕΡΩΤΗΣΗ 5'!$D$4:$D$7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53</c:v>
                </c:pt>
                <c:pt idx="3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089-447D-93A6-1D835D283729}"/>
            </c:ext>
          </c:extLst>
        </c:ser>
        <c:dLbls>
          <c:showVal val="1"/>
        </c:dLbls>
        <c:shape val="cylinder"/>
        <c:axId val="92423680"/>
        <c:axId val="92425216"/>
        <c:axId val="0"/>
      </c:bar3DChart>
      <c:catAx>
        <c:axId val="92423680"/>
        <c:scaling>
          <c:orientation val="minMax"/>
        </c:scaling>
        <c:axPos val="b"/>
        <c:numFmt formatCode="General" sourceLinked="0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92425216"/>
        <c:crosses val="autoZero"/>
        <c:auto val="1"/>
        <c:lblAlgn val="ctr"/>
        <c:lblOffset val="100"/>
      </c:catAx>
      <c:valAx>
        <c:axId val="9242521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92423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style val="42"/>
  <c:chart>
    <c:plotArea>
      <c:layout>
        <c:manualLayout>
          <c:layoutTarget val="inner"/>
          <c:xMode val="edge"/>
          <c:yMode val="edge"/>
          <c:x val="0.12233398950131243"/>
          <c:y val="5.3289501110694228E-2"/>
          <c:w val="0.84166666666666667"/>
          <c:h val="0.8721488211156978"/>
        </c:manualLayout>
      </c:layout>
      <c:barChart>
        <c:barDir val="bar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l-GR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'ΕΡΩΤΗΣΗ 8'!$C$4:$C$14</c:f>
              <c:strCache>
                <c:ptCount val="11"/>
                <c:pt idx="0">
                  <c:v>PAOK</c:v>
                </c:pt>
                <c:pt idx="1">
                  <c:v>ARIS</c:v>
                </c:pt>
                <c:pt idx="2">
                  <c:v>AEK</c:v>
                </c:pt>
                <c:pt idx="3">
                  <c:v>IRAKLIS</c:v>
                </c:pt>
                <c:pt idx="4">
                  <c:v>FINIKAS</c:v>
                </c:pt>
                <c:pt idx="5">
                  <c:v>JUVENTUS</c:v>
                </c:pt>
                <c:pt idx="6">
                  <c:v>BARCELONA</c:v>
                </c:pt>
                <c:pt idx="7">
                  <c:v>BAYERN</c:v>
                </c:pt>
                <c:pt idx="8">
                  <c:v>BUCKS</c:v>
                </c:pt>
                <c:pt idx="9">
                  <c:v>ATROMITOS</c:v>
                </c:pt>
                <c:pt idx="10">
                  <c:v>NOTHING</c:v>
                </c:pt>
              </c:strCache>
            </c:strRef>
          </c:cat>
          <c:val>
            <c:numRef>
              <c:f>'ΕΡΩΤΗΣΗ 8'!$D$4:$D$14</c:f>
              <c:numCache>
                <c:formatCode>General</c:formatCode>
                <c:ptCount val="11"/>
                <c:pt idx="0">
                  <c:v>33</c:v>
                </c:pt>
                <c:pt idx="1">
                  <c:v>11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4</c:v>
                </c:pt>
                <c:pt idx="6">
                  <c:v>2</c:v>
                </c:pt>
                <c:pt idx="7">
                  <c:v>4</c:v>
                </c:pt>
                <c:pt idx="8">
                  <c:v>1</c:v>
                </c:pt>
                <c:pt idx="9">
                  <c:v>1</c:v>
                </c:pt>
                <c:pt idx="1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AC4-42E7-90F7-B3BD61EB901F}"/>
            </c:ext>
          </c:extLst>
        </c:ser>
        <c:axId val="92341376"/>
        <c:axId val="92446080"/>
      </c:barChart>
      <c:valAx>
        <c:axId val="9244608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lang="el-GR"/>
            </a:pPr>
            <a:endParaRPr lang="el-GR"/>
          </a:p>
        </c:txPr>
        <c:crossAx val="92341376"/>
        <c:crosses val="autoZero"/>
        <c:crossBetween val="between"/>
      </c:valAx>
      <c:catAx>
        <c:axId val="92341376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lang="el-GR"/>
            </a:pPr>
            <a:endParaRPr lang="el-GR"/>
          </a:p>
        </c:txPr>
        <c:crossAx val="92446080"/>
        <c:crosses val="autoZero"/>
        <c:auto val="1"/>
        <c:lblAlgn val="ctr"/>
        <c:lblOffset val="100"/>
      </c:cat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3"/>
  <c:chart>
    <c:view3D>
      <c:perspective val="30"/>
    </c:view3D>
    <c:sideWall>
      <c:spPr>
        <a:solidFill>
          <a:schemeClr val="tx1">
            <a:lumMod val="95000"/>
            <a:lumOff val="5000"/>
          </a:schemeClr>
        </a:solidFill>
      </c:spPr>
    </c:sideWall>
    <c:backWall>
      <c:spPr>
        <a:solidFill>
          <a:schemeClr val="tx1">
            <a:lumMod val="95000"/>
            <a:lumOff val="5000"/>
          </a:schemeClr>
        </a:solidFill>
      </c:spPr>
    </c:backWall>
    <c:plotArea>
      <c:layout/>
      <c:bar3DChart>
        <c:barDir val="col"/>
        <c:grouping val="stacked"/>
        <c:ser>
          <c:idx val="0"/>
          <c:order val="0"/>
          <c:spPr>
            <a:solidFill>
              <a:srgbClr val="FFFF00"/>
            </a:solidFill>
          </c:spPr>
          <c:cat>
            <c:strRef>
              <c:f>'ΕΡΩΤΗΣΗ 6'!$C$3:$C$6</c:f>
              <c:strCache>
                <c:ptCount val="4"/>
                <c:pt idx="0">
                  <c:v>How often do you do this sport?</c:v>
                </c:pt>
                <c:pt idx="1">
                  <c:v>Once a week</c:v>
                </c:pt>
                <c:pt idx="2">
                  <c:v>2-3 times a week</c:v>
                </c:pt>
                <c:pt idx="3">
                  <c:v>More than 3 times a week</c:v>
                </c:pt>
              </c:strCache>
            </c:strRef>
          </c:cat>
          <c:val>
            <c:numRef>
              <c:f>'ΕΡΩΤΗΣΗ 6'!$D$3:$D$6</c:f>
              <c:numCache>
                <c:formatCode>General</c:formatCode>
                <c:ptCount val="4"/>
                <c:pt idx="1">
                  <c:v>7</c:v>
                </c:pt>
                <c:pt idx="2">
                  <c:v>31</c:v>
                </c:pt>
                <c:pt idx="3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04F-4FF1-A975-09132BAD52B1}"/>
            </c:ext>
          </c:extLst>
        </c:ser>
        <c:shape val="cylinder"/>
        <c:axId val="92360704"/>
        <c:axId val="92362240"/>
        <c:axId val="0"/>
      </c:bar3DChart>
      <c:catAx>
        <c:axId val="92360704"/>
        <c:scaling>
          <c:orientation val="minMax"/>
        </c:scaling>
        <c:axPos val="b"/>
        <c:numFmt formatCode="General" sourceLinked="0"/>
        <c:tickLblPos val="nextTo"/>
        <c:crossAx val="92362240"/>
        <c:crosses val="autoZero"/>
        <c:auto val="1"/>
        <c:lblAlgn val="ctr"/>
        <c:lblOffset val="100"/>
      </c:catAx>
      <c:valAx>
        <c:axId val="92362240"/>
        <c:scaling>
          <c:orientation val="minMax"/>
        </c:scaling>
        <c:axPos val="l"/>
        <c:majorGridlines/>
        <c:numFmt formatCode="General" sourceLinked="1"/>
        <c:tickLblPos val="nextTo"/>
        <c:crossAx val="92360704"/>
        <c:crosses val="autoZero"/>
        <c:crossBetween val="between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style val="18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1042508946196156E-2"/>
          <c:y val="0.12657393668480202"/>
          <c:w val="0.50034733158355205"/>
          <c:h val="0.77314814814815025"/>
        </c:manualLayout>
      </c:layout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l-GR"/>
                </a:pPr>
                <a:endParaRPr lang="el-GR"/>
              </a:p>
            </c:txPr>
            <c:showVal val="1"/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'ΕΡΩΤΗΣΗ 9'!$C$3:$D$4</c:f>
              <c:multiLvlStrCache>
                <c:ptCount val="2"/>
                <c:lvl>
                  <c:pt idx="0">
                    <c:v>Yes</c:v>
                  </c:pt>
                  <c:pt idx="1">
                    <c:v>No</c:v>
                  </c:pt>
                </c:lvl>
                <c:lvl>
                  <c:pt idx="0">
                    <c:v>Do you support a team</c:v>
                  </c:pt>
                </c:lvl>
              </c:multiLvlStrCache>
            </c:multiLvlStrRef>
          </c:cat>
          <c:val>
            <c:numRef>
              <c:f>'ΕΡΩΤΗΣΗ 9'!$C$5:$D$5</c:f>
              <c:numCache>
                <c:formatCode>General</c:formatCode>
                <c:ptCount val="2"/>
                <c:pt idx="0">
                  <c:v>60</c:v>
                </c:pt>
                <c:pt idx="1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F9-4C90-B702-8D1A9DE04710}"/>
            </c:ext>
          </c:extLst>
        </c:ser>
      </c:pie3DChart>
    </c:plotArea>
    <c:plotVisOnly val="1"/>
    <c:dispBlanksAs val="zero"/>
  </c:chart>
  <c:txPr>
    <a:bodyPr/>
    <a:lstStyle/>
    <a:p>
      <a:pPr>
        <a:defRPr sz="1800"/>
      </a:pPr>
      <a:endParaRPr lang="el-GR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42"/>
  <c:chart>
    <c:plotArea>
      <c:layout>
        <c:manualLayout>
          <c:layoutTarget val="inner"/>
          <c:xMode val="edge"/>
          <c:yMode val="edge"/>
          <c:x val="0.10254402171125827"/>
          <c:y val="0.11673296413009077"/>
          <c:w val="0.89745603674540697"/>
          <c:h val="0.7196103091280257"/>
        </c:manualLayout>
      </c:layout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l-GR"/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'ΕΡΩΤΗΣΗ 10'!$C$4:$C$7</c:f>
              <c:strCache>
                <c:ptCount val="4"/>
                <c:pt idx="0">
                  <c:v>You attend the matches</c:v>
                </c:pt>
                <c:pt idx="1">
                  <c:v>You watch the matches on TV</c:v>
                </c:pt>
                <c:pt idx="2">
                  <c:v>You listen to the matches on the radio</c:v>
                </c:pt>
                <c:pt idx="3">
                  <c:v>You watch the matches on the internet</c:v>
                </c:pt>
              </c:strCache>
            </c:strRef>
          </c:cat>
          <c:val>
            <c:numRef>
              <c:f>'ΕΡΩΤΗΣΗ 10'!$D$4:$D$7</c:f>
              <c:numCache>
                <c:formatCode>General</c:formatCode>
                <c:ptCount val="4"/>
                <c:pt idx="0">
                  <c:v>23</c:v>
                </c:pt>
                <c:pt idx="1">
                  <c:v>48</c:v>
                </c:pt>
                <c:pt idx="2">
                  <c:v>6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257-4BE0-9818-3D2E65A2B10D}"/>
            </c:ext>
          </c:extLst>
        </c:ser>
        <c:axId val="66545152"/>
        <c:axId val="92369280"/>
      </c:barChart>
      <c:catAx>
        <c:axId val="6654515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l-GR" sz="1200"/>
            </a:pPr>
            <a:endParaRPr lang="el-GR"/>
          </a:p>
        </c:txPr>
        <c:crossAx val="92369280"/>
        <c:crosses val="autoZero"/>
        <c:auto val="1"/>
        <c:lblAlgn val="ctr"/>
        <c:lblOffset val="100"/>
      </c:catAx>
      <c:valAx>
        <c:axId val="9236928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l-GR"/>
            </a:pPr>
            <a:endParaRPr lang="el-GR"/>
          </a:p>
        </c:txPr>
        <c:crossAx val="66545152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style val="31"/>
  <c:chart>
    <c:plotArea>
      <c:layout>
        <c:manualLayout>
          <c:layoutTarget val="inner"/>
          <c:xMode val="edge"/>
          <c:yMode val="edge"/>
          <c:x val="8.4488407699037621E-2"/>
          <c:y val="3.7511665208515642E-2"/>
          <c:w val="0.7441102362204759"/>
          <c:h val="0.65659266550014583"/>
        </c:manualLayout>
      </c:layout>
      <c:barChart>
        <c:barDir val="col"/>
        <c:grouping val="clustered"/>
        <c:ser>
          <c:idx val="0"/>
          <c:order val="0"/>
          <c:cat>
            <c:strRef>
              <c:f>'ΕΡΩΤΗΣΗ 7'!$A$378:$A$388</c:f>
              <c:strCache>
                <c:ptCount val="11"/>
                <c:pt idx="0">
                  <c:v>Pelkas</c:v>
                </c:pt>
                <c:pt idx="1">
                  <c:v>Antetokubo</c:v>
                </c:pt>
                <c:pt idx="2">
                  <c:v>Jordan</c:v>
                </c:pt>
                <c:pt idx="3">
                  <c:v>Vieirinia</c:v>
                </c:pt>
                <c:pt idx="4">
                  <c:v>Messi</c:v>
                </c:pt>
                <c:pt idx="5">
                  <c:v>Ronaldo</c:v>
                </c:pt>
                <c:pt idx="6">
                  <c:v>Tsitsipas</c:v>
                </c:pt>
                <c:pt idx="7">
                  <c:v>Federer</c:v>
                </c:pt>
                <c:pt idx="8">
                  <c:v>Alatzaki</c:v>
                </c:pt>
                <c:pt idx="9">
                  <c:v>Paschalakis</c:v>
                </c:pt>
                <c:pt idx="10">
                  <c:v>Δεν Εχω</c:v>
                </c:pt>
              </c:strCache>
            </c:strRef>
          </c:cat>
          <c:val>
            <c:numRef>
              <c:f>'ΕΡΩΤΗΣΗ 7'!$B$378:$B$388</c:f>
              <c:numCache>
                <c:formatCode>General</c:formatCode>
                <c:ptCount val="1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E78-40E1-BD2B-A85059777DB0}"/>
            </c:ext>
          </c:extLst>
        </c:ser>
        <c:ser>
          <c:idx val="1"/>
          <c:order val="1"/>
          <c:cat>
            <c:strRef>
              <c:f>'ΕΡΩΤΗΣΗ 7'!$A$378:$A$388</c:f>
              <c:strCache>
                <c:ptCount val="11"/>
                <c:pt idx="0">
                  <c:v>Pelkas</c:v>
                </c:pt>
                <c:pt idx="1">
                  <c:v>Antetokubo</c:v>
                </c:pt>
                <c:pt idx="2">
                  <c:v>Jordan</c:v>
                </c:pt>
                <c:pt idx="3">
                  <c:v>Vieirinia</c:v>
                </c:pt>
                <c:pt idx="4">
                  <c:v>Messi</c:v>
                </c:pt>
                <c:pt idx="5">
                  <c:v>Ronaldo</c:v>
                </c:pt>
                <c:pt idx="6">
                  <c:v>Tsitsipas</c:v>
                </c:pt>
                <c:pt idx="7">
                  <c:v>Federer</c:v>
                </c:pt>
                <c:pt idx="8">
                  <c:v>Alatzaki</c:v>
                </c:pt>
                <c:pt idx="9">
                  <c:v>Paschalakis</c:v>
                </c:pt>
                <c:pt idx="10">
                  <c:v>Δεν Εχω</c:v>
                </c:pt>
              </c:strCache>
            </c:strRef>
          </c:cat>
          <c:val>
            <c:numRef>
              <c:f>'ΕΡΩΤΗΣΗ 7'!$C$378:$C$388</c:f>
              <c:numCache>
                <c:formatCode>General</c:formatCode>
                <c:ptCount val="11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6</c:v>
                </c:pt>
                <c:pt idx="5">
                  <c:v>3</c:v>
                </c:pt>
                <c:pt idx="6">
                  <c:v>4</c:v>
                </c:pt>
                <c:pt idx="7">
                  <c:v>1</c:v>
                </c:pt>
                <c:pt idx="8">
                  <c:v>2</c:v>
                </c:pt>
                <c:pt idx="9">
                  <c:v>6</c:v>
                </c:pt>
                <c:pt idx="10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E78-40E1-BD2B-A85059777DB0}"/>
            </c:ext>
          </c:extLst>
        </c:ser>
        <c:axId val="92487680"/>
        <c:axId val="92489216"/>
      </c:barChart>
      <c:catAx>
        <c:axId val="9248768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l-GR"/>
            </a:pPr>
            <a:endParaRPr lang="el-GR"/>
          </a:p>
        </c:txPr>
        <c:crossAx val="92489216"/>
        <c:crosses val="autoZero"/>
        <c:auto val="1"/>
        <c:lblAlgn val="ctr"/>
        <c:lblOffset val="100"/>
      </c:catAx>
      <c:valAx>
        <c:axId val="924892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l-GR"/>
            </a:pPr>
            <a:endParaRPr lang="el-GR"/>
          </a:p>
        </c:txPr>
        <c:crossAx val="92487680"/>
        <c:crosses val="autoZero"/>
        <c:crossBetween val="between"/>
      </c:valAx>
    </c:plotArea>
    <c:plotVisOnly val="1"/>
    <c:dispBlanksAs val="gap"/>
  </c:chart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0.94426</cdr:x>
      <cdr:y>0.16592</cdr:y>
    </cdr:to>
    <cdr:sp macro="" textlink="">
      <cdr:nvSpPr>
        <cdr:cNvPr id="2" name="1 - Τίτλος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0"/>
          <a:ext cx="8229600" cy="106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anchor="ctr">
          <a:normAutofit/>
        </a:bodyPr>
        <a:lstStyle xmlns:a="http://schemas.openxmlformats.org/drawingml/2006/main">
          <a:lvl1pPr algn="l" rtl="0" eaLnBrk="1" latinLnBrk="0" hangingPunct="1">
            <a:spcBef>
              <a:spcPct val="0"/>
            </a:spcBef>
            <a:buNone/>
            <a:defRPr kumimoji="0" sz="4000" kern="1200">
              <a:solidFill>
                <a:srgbClr val="424456"/>
              </a:solidFill>
              <a:latin typeface="Trebuchet MS"/>
            </a:defRPr>
          </a:lvl1pPr>
        </a:lstStyle>
        <a:p xmlns:a="http://schemas.openxmlformats.org/drawingml/2006/main">
          <a:r>
            <a:rPr lang="en-US" dirty="0" smtClean="0"/>
            <a:t>       </a:t>
          </a:r>
          <a:r>
            <a:rPr lang="en-US" sz="3600" dirty="0" smtClean="0">
              <a:latin typeface="Franklin Gothic Demi" panose="020B0703020102020204" pitchFamily="34" charset="0"/>
            </a:rPr>
            <a:t>DO YOU SUPPORT A TEAM? </a:t>
          </a:r>
          <a:endParaRPr lang="el-GR" sz="3600" dirty="0">
            <a:latin typeface="Franklin Gothic Demi" panose="020B0703020102020204" pitchFamily="34" charset="0"/>
          </a:endParaRPr>
        </a:p>
      </cdr:txBody>
    </cdr:sp>
  </cdr:relSizeAnchor>
  <cdr:relSizeAnchor xmlns:cdr="http://schemas.openxmlformats.org/drawingml/2006/chartDrawing">
    <cdr:from>
      <cdr:x>0.5254</cdr:x>
      <cdr:y>0.3432</cdr:y>
    </cdr:from>
    <cdr:to>
      <cdr:x>1</cdr:x>
      <cdr:y>0.84719</cdr:y>
    </cdr:to>
    <cdr:sp macro="" textlink="">
      <cdr:nvSpPr>
        <cdr:cNvPr id="4" name="2 - Θέση περιεχομένου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4579075" y="2206598"/>
          <a:ext cx="4136361" cy="3240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>
          <a:normAutofit/>
        </a:bodyPr>
        <a:lstStyle xmlns:a="http://schemas.openxmlformats.org/drawingml/2006/main">
          <a:lvl1pPr marL="342900" indent="-342900" algn="l" rtl="0" eaLnBrk="1" latinLnBrk="0" hangingPunct="1">
            <a:spcBef>
              <a:spcPct val="20000"/>
            </a:spcBef>
            <a:buClr>
              <a:schemeClr val="accent1"/>
            </a:buClr>
            <a:buSzPct val="70000"/>
            <a:buFont typeface="Wingdings 2"/>
            <a:buChar char=""/>
            <a:defRPr kumimoji="0" sz="2800" kern="1200">
              <a:solidFill>
                <a:schemeClr val="tx2"/>
              </a:solidFill>
              <a:latin typeface="+mn-lt"/>
              <a:ea typeface="+mn-ea"/>
              <a:cs typeface="+mn-cs"/>
            </a:defRPr>
          </a:lvl1pPr>
          <a:lvl2pPr marL="742950" indent="-285750" algn="l" rtl="0" eaLnBrk="1" latinLnBrk="0" hangingPunct="1">
            <a:spcBef>
              <a:spcPct val="20000"/>
            </a:spcBef>
            <a:buClr>
              <a:schemeClr val="accent1"/>
            </a:buClr>
            <a:buSzPct val="70000"/>
            <a:buFont typeface="Wingdings 2"/>
            <a:buChar char=""/>
            <a:defRPr kumimoji="0" sz="2400" kern="1200">
              <a:solidFill>
                <a:schemeClr val="tx2"/>
              </a:solidFill>
              <a:latin typeface="+mn-lt"/>
              <a:ea typeface="+mn-ea"/>
              <a:cs typeface="+mn-cs"/>
            </a:defRPr>
          </a:lvl2pPr>
          <a:lvl3pPr marL="1143000" indent="-228600" algn="l" rtl="0" eaLnBrk="1" latinLnBrk="0" hangingPunct="1">
            <a:spcBef>
              <a:spcPct val="20000"/>
            </a:spcBef>
            <a:buClr>
              <a:schemeClr val="accent1"/>
            </a:buClr>
            <a:buSzPct val="70000"/>
            <a:buFont typeface="Wingdings 2"/>
            <a:buChar char=""/>
            <a:defRPr kumimoji="0" sz="2000" kern="1200">
              <a:solidFill>
                <a:schemeClr val="tx2"/>
              </a:solidFill>
              <a:latin typeface="+mn-lt"/>
              <a:ea typeface="+mn-ea"/>
              <a:cs typeface="+mn-cs"/>
            </a:defRPr>
          </a:lvl3pPr>
          <a:lvl4pPr marL="1600200" indent="-228600" algn="l" rtl="0" eaLnBrk="1" latinLnBrk="0" hangingPunct="1">
            <a:spcBef>
              <a:spcPct val="20000"/>
            </a:spcBef>
            <a:buClr>
              <a:schemeClr val="accent1"/>
            </a:buClr>
            <a:buSzPct val="70000"/>
            <a:buFont typeface="Wingdings 2"/>
            <a:buChar char=""/>
            <a:defRPr kumimoji="0" sz="1800" kern="1200">
              <a:solidFill>
                <a:schemeClr val="tx2"/>
              </a:solidFill>
              <a:latin typeface="+mn-lt"/>
              <a:ea typeface="+mn-ea"/>
              <a:cs typeface="+mn-cs"/>
            </a:defRPr>
          </a:lvl4pPr>
          <a:lvl5pPr marL="2057400" indent="-228600" algn="l" rtl="0" eaLnBrk="1" latinLnBrk="0" hangingPunct="1">
            <a:spcBef>
              <a:spcPct val="20000"/>
            </a:spcBef>
            <a:buClr>
              <a:schemeClr val="accent1"/>
            </a:buClr>
            <a:buSzPct val="60000"/>
            <a:buFont typeface="Wingdings 2"/>
            <a:buChar char=""/>
            <a:defRPr kumimoji="0" sz="1800" kern="1200">
              <a:solidFill>
                <a:schemeClr val="tx2"/>
              </a:solidFill>
              <a:latin typeface="+mn-lt"/>
              <a:ea typeface="+mn-ea"/>
              <a:cs typeface="+mn-cs"/>
            </a:defRPr>
          </a:lvl5pPr>
          <a:lvl6pPr marL="2514600" indent="-228600" algn="l" rtl="0" eaLnBrk="1" latinLnBrk="0" hangingPunct="1">
            <a:spcBef>
              <a:spcPct val="20000"/>
            </a:spcBef>
            <a:buClr>
              <a:schemeClr val="accent1"/>
            </a:buClr>
            <a:buSzPct val="60000"/>
            <a:buFont typeface="Wingdings 2"/>
            <a:buChar char=""/>
            <a:defRPr kumimoji="0" sz="1800" kern="1200">
              <a:solidFill>
                <a:schemeClr val="tx2"/>
              </a:solidFill>
              <a:latin typeface="+mn-lt"/>
              <a:ea typeface="+mn-ea"/>
              <a:cs typeface="+mn-cs"/>
            </a:defRPr>
          </a:lvl6pPr>
          <a:lvl7pPr marL="2971800" indent="-228600" algn="l" rtl="0" eaLnBrk="1" latinLnBrk="0" hangingPunct="1">
            <a:spcBef>
              <a:spcPct val="20000"/>
            </a:spcBef>
            <a:buClr>
              <a:schemeClr val="accent1"/>
            </a:buClr>
            <a:buSzPct val="60000"/>
            <a:buFont typeface="Wingdings 2"/>
            <a:buChar char=""/>
            <a:defRPr kumimoji="0" sz="1600" kern="1200">
              <a:solidFill>
                <a:schemeClr val="tx2"/>
              </a:solidFill>
              <a:latin typeface="+mn-lt"/>
              <a:ea typeface="+mn-ea"/>
              <a:cs typeface="+mn-cs"/>
            </a:defRPr>
          </a:lvl7pPr>
          <a:lvl8pPr marL="3429000" indent="-228600" algn="l" rtl="0" eaLnBrk="1" latinLnBrk="0" hangingPunct="1">
            <a:spcBef>
              <a:spcPct val="20000"/>
            </a:spcBef>
            <a:buClr>
              <a:schemeClr val="accent1"/>
            </a:buClr>
            <a:buSzPct val="60000"/>
            <a:buFont typeface="Wingdings 2"/>
            <a:buChar char=""/>
            <a:defRPr kumimoji="0" sz="1600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lvl8pPr>
          <a:lvl9pPr marL="3886200" indent="-228600" algn="l" rtl="0" eaLnBrk="1" latinLnBrk="0" hangingPunct="1">
            <a:spcBef>
              <a:spcPct val="20000"/>
            </a:spcBef>
            <a:buClr>
              <a:schemeClr val="accent1"/>
            </a:buClr>
            <a:buSzPct val="60000"/>
            <a:buFont typeface="Wingdings 2"/>
            <a:buChar char=""/>
            <a:defRPr kumimoji="0" sz="1400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dirty="0" smtClean="0"/>
            <a:t>Most of the students of the </a:t>
          </a:r>
          <a:r>
            <a:rPr lang="en-US" dirty="0" smtClean="0"/>
            <a:t>5</a:t>
          </a:r>
          <a:r>
            <a:rPr lang="en-US" baseline="30000" dirty="0" smtClean="0"/>
            <a:t>th</a:t>
          </a:r>
          <a:r>
            <a:rPr lang="en-US" dirty="0" smtClean="0"/>
            <a:t> grade support a team and it is good for the teams</a:t>
          </a:r>
          <a:endParaRPr lang="el-GR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015E8-001B-42D5-AAEE-C5FE98980322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F2E3D-7C91-40B2-A217-D0E0528A93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B0122-F7A5-4A17-9D54-B325734E6DAD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1FA5-BC1C-4954-8DC3-08D6E26EA35F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B33733C-CF52-4274-95E0-20440B39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1FA5-BC1C-4954-8DC3-08D6E26EA35F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733C-CF52-4274-95E0-20440B39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1FA5-BC1C-4954-8DC3-08D6E26EA35F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733C-CF52-4274-95E0-20440B39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1FA5-BC1C-4954-8DC3-08D6E26EA35F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B33733C-CF52-4274-95E0-20440B39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1FA5-BC1C-4954-8DC3-08D6E26EA35F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733C-CF52-4274-95E0-20440B39B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1FA5-BC1C-4954-8DC3-08D6E26EA35F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733C-CF52-4274-95E0-20440B39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1FA5-BC1C-4954-8DC3-08D6E26EA35F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B33733C-CF52-4274-95E0-20440B39B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1FA5-BC1C-4954-8DC3-08D6E26EA35F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733C-CF52-4274-95E0-20440B39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1FA5-BC1C-4954-8DC3-08D6E26EA35F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733C-CF52-4274-95E0-20440B39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1FA5-BC1C-4954-8DC3-08D6E26EA35F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733C-CF52-4274-95E0-20440B39B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1FA5-BC1C-4954-8DC3-08D6E26EA35F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3733C-CF52-4274-95E0-20440B39B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D6C1FA5-BC1C-4954-8DC3-08D6E26EA35F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33733C-CF52-4274-95E0-20440B39B7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458200" cy="1222375"/>
          </a:xfrm>
        </p:spPr>
        <p:txBody>
          <a:bodyPr/>
          <a:lstStyle/>
          <a:p>
            <a:r>
              <a:rPr lang="el-GR" dirty="0" smtClean="0"/>
              <a:t>Ε3 </a:t>
            </a:r>
            <a:r>
              <a:rPr lang="en-US" dirty="0" smtClean="0"/>
              <a:t>students</a:t>
            </a:r>
            <a:br>
              <a:rPr lang="en-US" dirty="0" smtClean="0"/>
            </a:br>
            <a:r>
              <a:rPr lang="en-US" sz="2400" dirty="0" smtClean="0"/>
              <a:t>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Primary school of </a:t>
            </a:r>
            <a:r>
              <a:rPr lang="en-US" sz="2400" dirty="0" err="1" smtClean="0"/>
              <a:t>kalamaria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90247" y="1218456"/>
            <a:ext cx="8458200" cy="914400"/>
          </a:xfrm>
        </p:spPr>
        <p:txBody>
          <a:bodyPr/>
          <a:lstStyle/>
          <a:p>
            <a:r>
              <a:rPr lang="en-US" dirty="0" smtClean="0"/>
              <a:t>SURVEY ON SPORTS</a:t>
            </a:r>
            <a:endParaRPr lang="el-GR" dirty="0"/>
          </a:p>
        </p:txBody>
      </p:sp>
      <p:pic>
        <p:nvPicPr>
          <p:cNvPr id="1026" name="Picture 2" descr="Image result for spo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011" y="3706932"/>
            <a:ext cx="5905500" cy="3143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often do you do this sport?</a:t>
            </a:r>
            <a:endParaRPr lang="en-US" dirty="0"/>
          </a:p>
        </p:txBody>
      </p:sp>
      <p:graphicFrame>
        <p:nvGraphicFramePr>
          <p:cNvPr id="4" name="2 - Γράφημα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3105676"/>
              </p:ext>
            </p:extLst>
          </p:nvPr>
        </p:nvGraphicFramePr>
        <p:xfrm>
          <a:off x="107504" y="1785926"/>
          <a:ext cx="8579296" cy="4955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a week      7</a:t>
            </a:r>
          </a:p>
          <a:p>
            <a:r>
              <a:rPr lang="en-US" dirty="0" smtClean="0"/>
              <a:t>2-3 times a week    31</a:t>
            </a:r>
          </a:p>
          <a:p>
            <a:r>
              <a:rPr lang="en-US" dirty="0" smtClean="0"/>
              <a:t>More than 3 times a week    25</a:t>
            </a:r>
            <a:endParaRPr lang="en-US" dirty="0"/>
          </a:p>
        </p:txBody>
      </p:sp>
      <p:pic>
        <p:nvPicPr>
          <p:cNvPr id="5122" name="Picture 2" descr="Image result for spo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365104"/>
            <a:ext cx="5040560" cy="18202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 - Γράφημα"/>
          <p:cNvGraphicFramePr/>
          <p:nvPr>
            <p:extLst>
              <p:ext uri="{D42A27DB-BD31-4B8C-83A1-F6EECF244321}">
                <p14:modId xmlns="" xmlns:p14="http://schemas.microsoft.com/office/powerpoint/2010/main" val="1079440896"/>
              </p:ext>
            </p:extLst>
          </p:nvPr>
        </p:nvGraphicFramePr>
        <p:xfrm>
          <a:off x="214282" y="214290"/>
          <a:ext cx="8715436" cy="6429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512168"/>
          </a:xfrm>
        </p:spPr>
        <p:txBody>
          <a:bodyPr/>
          <a:lstStyle/>
          <a:p>
            <a:r>
              <a:rPr lang="en-US" dirty="0" smtClean="0"/>
              <a:t>How do you support your favorite team?</a:t>
            </a:r>
            <a:endParaRPr lang="el-GR" dirty="0"/>
          </a:p>
        </p:txBody>
      </p:sp>
      <p:graphicFrame>
        <p:nvGraphicFramePr>
          <p:cNvPr id="4" name="1 - Γράφημα"/>
          <p:cNvGraphicFramePr/>
          <p:nvPr/>
        </p:nvGraphicFramePr>
        <p:xfrm>
          <a:off x="428596" y="2285992"/>
          <a:ext cx="8072494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29354"/>
          </a:xfrm>
        </p:spPr>
        <p:txBody>
          <a:bodyPr/>
          <a:lstStyle/>
          <a:p>
            <a:r>
              <a:rPr lang="en-US" dirty="0" smtClean="0"/>
              <a:t>Most  of the 5</a:t>
            </a:r>
            <a:r>
              <a:rPr lang="en-US" baseline="30000" dirty="0" smtClean="0"/>
              <a:t>th</a:t>
            </a:r>
            <a:r>
              <a:rPr lang="en-US" dirty="0" smtClean="0"/>
              <a:t> graders watch the matches on TV.</a:t>
            </a:r>
          </a:p>
          <a:p>
            <a:r>
              <a:rPr lang="en-US" dirty="0" smtClean="0"/>
              <a:t>Six of them listen to the matches on the radio.</a:t>
            </a:r>
          </a:p>
          <a:p>
            <a:r>
              <a:rPr lang="en-US" dirty="0" smtClean="0"/>
              <a:t>Twenty three of them attend the matches.</a:t>
            </a:r>
          </a:p>
          <a:p>
            <a:r>
              <a:rPr lang="en-US" dirty="0" smtClean="0"/>
              <a:t>The rest of them watch the matches on the internet.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IS YOUR FAVORITE ATHLETE?</a:t>
            </a:r>
            <a:endParaRPr lang="el-GR" dirty="0"/>
          </a:p>
        </p:txBody>
      </p:sp>
      <p:graphicFrame>
        <p:nvGraphicFramePr>
          <p:cNvPr id="4" name="6 - Γράφημα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72172599"/>
              </p:ext>
            </p:extLst>
          </p:nvPr>
        </p:nvGraphicFramePr>
        <p:xfrm>
          <a:off x="395536" y="1957810"/>
          <a:ext cx="8812088" cy="4900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IS YOUR FAVORITE ATHLETE?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Pelkas</a:t>
            </a:r>
            <a:r>
              <a:rPr lang="en-US" dirty="0" smtClean="0"/>
              <a:t> 2, </a:t>
            </a:r>
            <a:r>
              <a:rPr lang="en-US" dirty="0" err="1"/>
              <a:t>Antetokubo</a:t>
            </a:r>
            <a:r>
              <a:rPr lang="en-US" dirty="0" smtClean="0"/>
              <a:t> 2, </a:t>
            </a:r>
            <a:r>
              <a:rPr lang="en-US" dirty="0"/>
              <a:t>Jordan</a:t>
            </a:r>
            <a:r>
              <a:rPr lang="en-US" dirty="0" smtClean="0"/>
              <a:t> 1, </a:t>
            </a:r>
            <a:r>
              <a:rPr lang="en-US" dirty="0" err="1"/>
              <a:t>Vieirinia</a:t>
            </a:r>
            <a:r>
              <a:rPr lang="en-US" dirty="0" smtClean="0"/>
              <a:t> </a:t>
            </a:r>
            <a:r>
              <a:rPr lang="en-US" dirty="0"/>
              <a:t>2</a:t>
            </a:r>
            <a:r>
              <a:rPr lang="en-US" dirty="0" smtClean="0"/>
              <a:t> ,</a:t>
            </a:r>
            <a:r>
              <a:rPr lang="en-US" dirty="0" err="1" smtClean="0"/>
              <a:t>Messi</a:t>
            </a:r>
            <a:r>
              <a:rPr lang="en-US" dirty="0" smtClean="0"/>
              <a:t> 6, </a:t>
            </a:r>
            <a:r>
              <a:rPr lang="en-US" dirty="0" err="1"/>
              <a:t>Ronaldo</a:t>
            </a:r>
            <a:r>
              <a:rPr lang="en-US" dirty="0" smtClean="0"/>
              <a:t> </a:t>
            </a:r>
            <a:r>
              <a:rPr lang="en-US" dirty="0"/>
              <a:t>3</a:t>
            </a:r>
            <a:r>
              <a:rPr lang="en-US" dirty="0" smtClean="0"/>
              <a:t> ,</a:t>
            </a:r>
            <a:r>
              <a:rPr lang="en-US" dirty="0" err="1" smtClean="0"/>
              <a:t>Tsitsipas</a:t>
            </a:r>
            <a:r>
              <a:rPr lang="en-US" dirty="0" smtClean="0"/>
              <a:t> 4, </a:t>
            </a:r>
            <a:r>
              <a:rPr lang="en-US" dirty="0" err="1"/>
              <a:t>Federer</a:t>
            </a:r>
            <a:r>
              <a:rPr lang="en-US" dirty="0" smtClean="0"/>
              <a:t> 1, </a:t>
            </a:r>
            <a:r>
              <a:rPr lang="en-US" dirty="0" err="1"/>
              <a:t>Alatzaki</a:t>
            </a:r>
            <a:r>
              <a:rPr lang="en-US" dirty="0" smtClean="0"/>
              <a:t> 2, </a:t>
            </a:r>
            <a:r>
              <a:rPr lang="en-US" dirty="0" err="1"/>
              <a:t>Paschalakis</a:t>
            </a:r>
            <a:r>
              <a:rPr lang="en-US" dirty="0" smtClean="0"/>
              <a:t> 6, I don’t have</a:t>
            </a:r>
            <a:r>
              <a:rPr lang="el-GR" dirty="0" smtClean="0"/>
              <a:t> </a:t>
            </a:r>
            <a:r>
              <a:rPr lang="el-GR" dirty="0"/>
              <a:t>15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05800" cy="1143000"/>
          </a:xfrm>
        </p:spPr>
        <p:txBody>
          <a:bodyPr/>
          <a:lstStyle/>
          <a:p>
            <a:r>
              <a:rPr lang="en-US" dirty="0" smtClean="0"/>
              <a:t>ARE YOU INTRESTED IN SPORTS?</a:t>
            </a:r>
            <a:endParaRPr lang="el-GR" dirty="0"/>
          </a:p>
        </p:txBody>
      </p:sp>
      <p:graphicFrame>
        <p:nvGraphicFramePr>
          <p:cNvPr id="3" name="2 - Γράφημα"/>
          <p:cNvGraphicFramePr/>
          <p:nvPr>
            <p:extLst>
              <p:ext uri="{D42A27DB-BD31-4B8C-83A1-F6EECF244321}">
                <p14:modId xmlns="" xmlns:p14="http://schemas.microsoft.com/office/powerpoint/2010/main" val="3986475196"/>
              </p:ext>
            </p:extLst>
          </p:nvPr>
        </p:nvGraphicFramePr>
        <p:xfrm>
          <a:off x="0" y="1700808"/>
          <a:ext cx="9144000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6" dur="1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1" dur="1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Graphic spid="3" grpId="0">
        <p:bldAsOne/>
      </p:bldGraphic>
      <p:bldGraphic spid="3" grpId="1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2088232"/>
          </a:xfrm>
        </p:spPr>
        <p:txBody>
          <a:bodyPr>
            <a:normAutofit/>
          </a:bodyPr>
          <a:lstStyle/>
          <a:p>
            <a:r>
              <a:rPr lang="en-US" dirty="0" smtClean="0"/>
              <a:t>What is more important to you </a:t>
            </a:r>
            <a:br>
              <a:rPr lang="en-US" dirty="0" smtClean="0"/>
            </a:br>
            <a:r>
              <a:rPr lang="en-US" dirty="0" smtClean="0"/>
              <a:t>Winning or Fairness?</a:t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187624" y="4797152"/>
            <a:ext cx="6400800" cy="1752600"/>
          </a:xfrm>
        </p:spPr>
        <p:txBody>
          <a:bodyPr/>
          <a:lstStyle/>
          <a:p>
            <a:endParaRPr lang="el-GR" dirty="0" smtClean="0"/>
          </a:p>
          <a:p>
            <a:endParaRPr lang="el-GR" dirty="0"/>
          </a:p>
        </p:txBody>
      </p:sp>
      <p:graphicFrame>
        <p:nvGraphicFramePr>
          <p:cNvPr id="5" name="4 - Θέση περιεχομένου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970245666"/>
              </p:ext>
            </p:extLst>
          </p:nvPr>
        </p:nvGraphicFramePr>
        <p:xfrm>
          <a:off x="251520" y="2276872"/>
          <a:ext cx="482453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5380143" y="2456892"/>
            <a:ext cx="3528392" cy="2196244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Fairness</a:t>
            </a:r>
            <a:r>
              <a:rPr lang="en-US" dirty="0" smtClean="0"/>
              <a:t> is more important than winning in our school.</a:t>
            </a:r>
          </a:p>
          <a:p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15616" y="2132856"/>
            <a:ext cx="8686800" cy="841248"/>
          </a:xfrm>
        </p:spPr>
        <p:txBody>
          <a:bodyPr/>
          <a:lstStyle/>
          <a:p>
            <a:r>
              <a:rPr lang="en-GB" dirty="0" smtClean="0"/>
              <a:t>Thank you for your attention</a:t>
            </a:r>
            <a:endParaRPr lang="el-GR" dirty="0"/>
          </a:p>
        </p:txBody>
      </p:sp>
      <p:pic>
        <p:nvPicPr>
          <p:cNvPr id="4100" name="Picture 4" descr="Image result for spo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73016"/>
            <a:ext cx="2790825" cy="16383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18204202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your gender?</a:t>
            </a:r>
            <a:endParaRPr lang="el-GR" dirty="0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5220072" y="2708920"/>
            <a:ext cx="3312368" cy="1584176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420624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asked 65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students. </a:t>
            </a:r>
          </a:p>
          <a:p>
            <a:pPr marL="420624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42 boys and 23 girls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l-G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6 - Γράφημα"/>
          <p:cNvGraphicFramePr>
            <a:graphicFrameLocks/>
          </p:cNvGraphicFramePr>
          <p:nvPr/>
        </p:nvGraphicFramePr>
        <p:xfrm>
          <a:off x="0" y="1628800"/>
          <a:ext cx="6228184" cy="4824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2 - Γράφημα"/>
          <p:cNvGraphicFramePr/>
          <p:nvPr>
            <p:extLst>
              <p:ext uri="{D42A27DB-BD31-4B8C-83A1-F6EECF244321}">
                <p14:modId xmlns="" xmlns:p14="http://schemas.microsoft.com/office/powerpoint/2010/main" val="1939688950"/>
              </p:ext>
            </p:extLst>
          </p:nvPr>
        </p:nvGraphicFramePr>
        <p:xfrm>
          <a:off x="179512" y="1844824"/>
          <a:ext cx="799288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4788024" y="2132856"/>
            <a:ext cx="4104456" cy="3456384"/>
          </a:xfrm>
          <a:prstGeom prst="rect">
            <a:avLst/>
          </a:prstGeom>
        </p:spPr>
        <p:txBody>
          <a:bodyPr/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77% choose their favorite sport.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20% choose something different from their favorite sport.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3% choose nothing.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1 - Τίτλος"/>
          <p:cNvSpPr txBox="1">
            <a:spLocks/>
          </p:cNvSpPr>
          <p:nvPr/>
        </p:nvSpPr>
        <p:spPr>
          <a:xfrm>
            <a:off x="457200" y="692696"/>
            <a:ext cx="86868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WHAT SPORT</a:t>
            </a:r>
            <a:r>
              <a:rPr kumimoji="0" lang="en-US" sz="3600" b="0" i="0" u="none" strike="noStrike" kern="1200" cap="all" spc="0" normalizeH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DO YOU DO?</a:t>
            </a:r>
            <a:endParaRPr kumimoji="0" lang="el-GR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What is your favorite sport?</a:t>
            </a:r>
            <a:endParaRPr lang="el-GR" sz="4400" dirty="0"/>
          </a:p>
        </p:txBody>
      </p:sp>
      <p:graphicFrame>
        <p:nvGraphicFramePr>
          <p:cNvPr id="5" name="2 - Γράφημα"/>
          <p:cNvGraphicFramePr>
            <a:graphicFrameLocks noGrp="1"/>
          </p:cNvGraphicFramePr>
          <p:nvPr>
            <p:ph idx="1"/>
          </p:nvPr>
        </p:nvGraphicFramePr>
        <p:xfrm>
          <a:off x="304800" y="1785926"/>
          <a:ext cx="8839200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5257800"/>
          </a:xfrm>
        </p:spPr>
        <p:txBody>
          <a:bodyPr/>
          <a:lstStyle/>
          <a:p>
            <a:r>
              <a:rPr lang="en-US" dirty="0" smtClean="0"/>
              <a:t>The majority of the students like playing football.</a:t>
            </a:r>
          </a:p>
          <a:p>
            <a:r>
              <a:rPr lang="en-US" dirty="0" smtClean="0"/>
              <a:t>The rest of them like playing basketball, dancing, volleyball, tennis and swimming.</a:t>
            </a:r>
            <a:endParaRPr lang="el-GR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2050" name="Picture 2" descr="Image result for spo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28" y="4286256"/>
            <a:ext cx="6383066" cy="22322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134672" cy="1340767"/>
          </a:xfrm>
        </p:spPr>
        <p:txBody>
          <a:bodyPr>
            <a:normAutofit/>
          </a:bodyPr>
          <a:lstStyle/>
          <a:p>
            <a:r>
              <a:rPr lang="en-US" dirty="0" smtClean="0"/>
              <a:t>WHY DID YOU CHOOSE THIS SPORT?</a:t>
            </a:r>
            <a:endParaRPr lang="el-GR" dirty="0"/>
          </a:p>
        </p:txBody>
      </p:sp>
      <p:graphicFrame>
        <p:nvGraphicFramePr>
          <p:cNvPr id="4" name="2 - Γράφημα"/>
          <p:cNvGraphicFramePr/>
          <p:nvPr>
            <p:extLst>
              <p:ext uri="{D42A27DB-BD31-4B8C-83A1-F6EECF244321}">
                <p14:modId xmlns="" xmlns:p14="http://schemas.microsoft.com/office/powerpoint/2010/main" val="3977209987"/>
              </p:ext>
            </p:extLst>
          </p:nvPr>
        </p:nvGraphicFramePr>
        <p:xfrm>
          <a:off x="0" y="2060848"/>
          <a:ext cx="90364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3 students chose this particular sport because it was their parents’ choice</a:t>
            </a:r>
          </a:p>
          <a:p>
            <a:r>
              <a:rPr lang="en-US" dirty="0" smtClean="0"/>
              <a:t>3 students chose this sport because their friends did that, too</a:t>
            </a:r>
          </a:p>
          <a:p>
            <a:r>
              <a:rPr lang="en-US" dirty="0" smtClean="0"/>
              <a:t>53 children decided to do  this sport because it was their favorite one</a:t>
            </a:r>
          </a:p>
          <a:p>
            <a:r>
              <a:rPr lang="en-US" dirty="0" smtClean="0"/>
              <a:t>6 students preferred to do something else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84129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What is your favorite team?</a:t>
            </a:r>
            <a:endParaRPr lang="el-GR" sz="3200" dirty="0"/>
          </a:p>
        </p:txBody>
      </p:sp>
      <p:graphicFrame>
        <p:nvGraphicFramePr>
          <p:cNvPr id="5" name="1 - Γράφημα"/>
          <p:cNvGraphicFramePr/>
          <p:nvPr/>
        </p:nvGraphicFramePr>
        <p:xfrm>
          <a:off x="0" y="1484784"/>
          <a:ext cx="9144000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- Θέση περιεχομένου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P.A.O.K. is the most popular team in the 5</a:t>
            </a:r>
            <a:r>
              <a:rPr lang="en-US" baseline="30000" dirty="0" smtClean="0"/>
              <a:t>th</a:t>
            </a:r>
            <a:r>
              <a:rPr lang="en-US" dirty="0" smtClean="0"/>
              <a:t> grade.</a:t>
            </a:r>
            <a:endParaRPr lang="el-GR" dirty="0" smtClean="0"/>
          </a:p>
          <a:p>
            <a:r>
              <a:rPr lang="en-US" dirty="0" smtClean="0"/>
              <a:t>ARIS  is the second popular team in the 5</a:t>
            </a:r>
            <a:r>
              <a:rPr lang="en-US" baseline="30000" dirty="0" smtClean="0"/>
              <a:t>th</a:t>
            </a:r>
            <a:r>
              <a:rPr lang="en-US" dirty="0" smtClean="0"/>
              <a:t> grade </a:t>
            </a:r>
          </a:p>
          <a:p>
            <a:r>
              <a:rPr lang="en-US" dirty="0" smtClean="0"/>
              <a:t>Some  students support: Juventus, Bayern, </a:t>
            </a:r>
            <a:r>
              <a:rPr lang="en-US" dirty="0" err="1" smtClean="0"/>
              <a:t>Iraklis</a:t>
            </a:r>
            <a:r>
              <a:rPr lang="en-US" dirty="0" smtClean="0"/>
              <a:t>, Barcelona, , A.E.K.,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l-GR" dirty="0" smtClean="0"/>
              <a:t> </a:t>
            </a:r>
            <a:r>
              <a:rPr lang="en-US" dirty="0" err="1" smtClean="0"/>
              <a:t>Atromitos</a:t>
            </a:r>
            <a:r>
              <a:rPr lang="en-US" dirty="0" smtClean="0"/>
              <a:t>  , Bucks and </a:t>
            </a:r>
            <a:r>
              <a:rPr lang="en-US" dirty="0" err="1" smtClean="0"/>
              <a:t>Finikas</a:t>
            </a:r>
            <a:r>
              <a:rPr lang="en-US" dirty="0" smtClean="0"/>
              <a:t> .</a:t>
            </a:r>
          </a:p>
          <a:p>
            <a:r>
              <a:rPr lang="en-US" dirty="0" smtClean="0"/>
              <a:t>4 students </a:t>
            </a:r>
            <a:r>
              <a:rPr lang="en-GB" dirty="0" smtClean="0"/>
              <a:t>do not</a:t>
            </a:r>
            <a:r>
              <a:rPr lang="en-US" dirty="0" smtClean="0"/>
              <a:t>  support a team.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232</TotalTime>
  <Words>382</Words>
  <Application>Microsoft Office PowerPoint</Application>
  <PresentationFormat>Προβολή στην οθόνη (4:3)</PresentationFormat>
  <Paragraphs>54</Paragraphs>
  <Slides>19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Διαστημικό</vt:lpstr>
      <vt:lpstr>Ε3 students 10th Primary school of kalamaria</vt:lpstr>
      <vt:lpstr>What is your gender?</vt:lpstr>
      <vt:lpstr>Διαφάνεια 3</vt:lpstr>
      <vt:lpstr>What is your favorite sport?</vt:lpstr>
      <vt:lpstr>Διαφάνεια 5</vt:lpstr>
      <vt:lpstr>WHY DID YOU CHOOSE THIS SPORT?</vt:lpstr>
      <vt:lpstr>Διαφάνεια 7</vt:lpstr>
      <vt:lpstr>What is your favorite team?</vt:lpstr>
      <vt:lpstr>Διαφάνεια 9</vt:lpstr>
      <vt:lpstr>How often do you do this sport?</vt:lpstr>
      <vt:lpstr>Διαφάνεια 11</vt:lpstr>
      <vt:lpstr>Διαφάνεια 12</vt:lpstr>
      <vt:lpstr>How do you support your favorite team?</vt:lpstr>
      <vt:lpstr>Διαφάνεια 14</vt:lpstr>
      <vt:lpstr>WHO IS YOUR FAVORITE ATHLETE?</vt:lpstr>
      <vt:lpstr>WHO IS YOUR FAVORITE ATHLETE?</vt:lpstr>
      <vt:lpstr>ARE YOU INTRESTED IN SPORTS?</vt:lpstr>
      <vt:lpstr>What is more important to you  Winning or Fairness? </vt:lpstr>
      <vt:lpstr>Thank you for your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χρηστης1</dc:creator>
  <cp:lastModifiedBy>10dimkal</cp:lastModifiedBy>
  <cp:revision>38</cp:revision>
  <dcterms:created xsi:type="dcterms:W3CDTF">2019-03-08T10:18:09Z</dcterms:created>
  <dcterms:modified xsi:type="dcterms:W3CDTF">2019-05-06T08:22:13Z</dcterms:modified>
</cp:coreProperties>
</file>